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1-13.png"/><Relationship Id="rId14" Type="http://schemas.openxmlformats.org/officeDocument/2006/relationships/image" Target="../media/image-1-14.png"/><Relationship Id="rId15" Type="http://schemas.openxmlformats.org/officeDocument/2006/relationships/slideLayout" Target="../slideLayouts/slideLayout1.xml"/><Relationship Id="rId1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slideLayout" Target="../slideLayouts/slideLayout1.xml"/><Relationship Id="rId1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slideLayout" Target="../slideLayouts/slideLayout1.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image" Target="../media/image-4-24.png"/><Relationship Id="rId25" Type="http://schemas.openxmlformats.org/officeDocument/2006/relationships/image" Target="../media/image-4-25.png"/><Relationship Id="rId26" Type="http://schemas.openxmlformats.org/officeDocument/2006/relationships/slideLayout" Target="../slideLayouts/slideLayout1.xml"/><Relationship Id="rId2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image" Target="../media/image-5-19.png"/><Relationship Id="rId20" Type="http://schemas.openxmlformats.org/officeDocument/2006/relationships/image" Target="../media/image-5-20.png"/><Relationship Id="rId21" Type="http://schemas.openxmlformats.org/officeDocument/2006/relationships/image" Target="../media/image-5-21.png"/><Relationship Id="rId22" Type="http://schemas.openxmlformats.org/officeDocument/2006/relationships/image" Target="../media/image-5-22.png"/><Relationship Id="rId23" Type="http://schemas.openxmlformats.org/officeDocument/2006/relationships/image" Target="../media/image-5-23.png"/><Relationship Id="rId24" Type="http://schemas.openxmlformats.org/officeDocument/2006/relationships/image" Target="../media/image-5-24.png"/><Relationship Id="rId25" Type="http://schemas.openxmlformats.org/officeDocument/2006/relationships/image" Target="../media/image-5-25.png"/><Relationship Id="rId26" Type="http://schemas.openxmlformats.org/officeDocument/2006/relationships/image" Target="../media/image-5-26.png"/><Relationship Id="rId27" Type="http://schemas.openxmlformats.org/officeDocument/2006/relationships/slideLayout" Target="../slideLayouts/slideLayout1.xml"/><Relationship Id="rId2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image" Target="../media/image-6-22.png"/><Relationship Id="rId23" Type="http://schemas.openxmlformats.org/officeDocument/2006/relationships/image" Target="../media/image-6-23.png"/><Relationship Id="rId24" Type="http://schemas.openxmlformats.org/officeDocument/2006/relationships/image" Target="../media/image-6-24.png"/><Relationship Id="rId25" Type="http://schemas.openxmlformats.org/officeDocument/2006/relationships/image" Target="../media/image-6-25.png"/><Relationship Id="rId26" Type="http://schemas.openxmlformats.org/officeDocument/2006/relationships/slideLayout" Target="../slideLayouts/slideLayout1.xml"/><Relationship Id="rId2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image" Target="../media/image-7-20.png"/><Relationship Id="rId21" Type="http://schemas.openxmlformats.org/officeDocument/2006/relationships/image" Target="../media/image-7-21.png"/><Relationship Id="rId22" Type="http://schemas.openxmlformats.org/officeDocument/2006/relationships/image" Target="../media/image-7-22.png"/><Relationship Id="rId23" Type="http://schemas.openxmlformats.org/officeDocument/2006/relationships/image" Target="../media/image-7-23.png"/><Relationship Id="rId24" Type="http://schemas.openxmlformats.org/officeDocument/2006/relationships/image" Target="../media/image-7-24.png"/><Relationship Id="rId25" Type="http://schemas.openxmlformats.org/officeDocument/2006/relationships/image" Target="../media/image-7-25.png"/><Relationship Id="rId26" Type="http://schemas.openxmlformats.org/officeDocument/2006/relationships/image" Target="../media/image-7-26.png"/><Relationship Id="rId27" Type="http://schemas.openxmlformats.org/officeDocument/2006/relationships/image" Target="../media/image-7-27.png"/><Relationship Id="rId28" Type="http://schemas.openxmlformats.org/officeDocument/2006/relationships/image" Target="../media/image-7-28.png"/><Relationship Id="rId29" Type="http://schemas.openxmlformats.org/officeDocument/2006/relationships/image" Target="../media/image-7-29.png"/><Relationship Id="rId30" Type="http://schemas.openxmlformats.org/officeDocument/2006/relationships/image" Target="../media/image-7-30.png"/><Relationship Id="rId31" Type="http://schemas.openxmlformats.org/officeDocument/2006/relationships/image" Target="../media/image-7-31.png"/><Relationship Id="rId32" Type="http://schemas.openxmlformats.org/officeDocument/2006/relationships/image" Target="../media/image-7-32.png"/><Relationship Id="rId33" Type="http://schemas.openxmlformats.org/officeDocument/2006/relationships/image" Target="../media/image-7-33.png"/><Relationship Id="rId34" Type="http://schemas.openxmlformats.org/officeDocument/2006/relationships/slideLayout" Target="../slideLayouts/slideLayout1.xml"/><Relationship Id="rId3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image" Target="../media/image-8-24.png"/><Relationship Id="rId25" Type="http://schemas.openxmlformats.org/officeDocument/2006/relationships/image" Target="../media/image-8-25.png"/><Relationship Id="rId26" Type="http://schemas.openxmlformats.org/officeDocument/2006/relationships/slideLayout" Target="../slideLayouts/slideLayout1.xml"/><Relationship Id="rId2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slideLayout" Target="../slideLayouts/slideLayout1.xml"/><Relationship Id="rId1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2381250" cy="2381250"/>
          </a:xfrm>
          <a:prstGeom prst="rect">
            <a:avLst/>
          </a:prstGeom>
        </p:spPr>
      </p:pic>
      <p:pic>
        <p:nvPicPr>
          <p:cNvPr id="4" name="Image 2" descr="preencoded.png">    </p:cNvPr>
          <p:cNvPicPr>
            <a:picLocks noChangeAspect="1"/>
          </p:cNvPicPr>
          <p:nvPr/>
        </p:nvPicPr>
        <p:blipFill>
          <a:blip r:embed="rId3"/>
          <a:stretch>
            <a:fillRect/>
          </a:stretch>
        </p:blipFill>
        <p:spPr>
          <a:xfrm>
            <a:off x="10763250" y="4000500"/>
            <a:ext cx="1428750" cy="1905000"/>
          </a:xfrm>
          <a:prstGeom prst="rect">
            <a:avLst/>
          </a:prstGeom>
        </p:spPr>
      </p:pic>
      <p:pic>
        <p:nvPicPr>
          <p:cNvPr id="5" name="Image 3" descr="preencoded.png">    </p:cNvPr>
          <p:cNvPicPr>
            <a:picLocks noChangeAspect="1"/>
          </p:cNvPicPr>
          <p:nvPr/>
        </p:nvPicPr>
        <p:blipFill>
          <a:blip r:embed="rId4"/>
          <a:stretch>
            <a:fillRect/>
          </a:stretch>
        </p:blipFill>
        <p:spPr>
          <a:xfrm>
            <a:off x="8858250" y="952500"/>
            <a:ext cx="1428750" cy="1428750"/>
          </a:xfrm>
          <a:prstGeom prst="rect">
            <a:avLst/>
          </a:prstGeom>
        </p:spPr>
      </p:pic>
      <p:pic>
        <p:nvPicPr>
          <p:cNvPr id="6" name="Image 4" descr="preencoded.png">    </p:cNvPr>
          <p:cNvPicPr>
            <a:picLocks noChangeAspect="1"/>
          </p:cNvPicPr>
          <p:nvPr/>
        </p:nvPicPr>
        <p:blipFill>
          <a:blip r:embed="rId5"/>
          <a:stretch>
            <a:fillRect/>
          </a:stretch>
        </p:blipFill>
        <p:spPr>
          <a:xfrm>
            <a:off x="4905673" y="1762125"/>
            <a:ext cx="208806" cy="571500"/>
          </a:xfrm>
          <a:prstGeom prst="rect">
            <a:avLst/>
          </a:prstGeom>
        </p:spPr>
      </p:pic>
      <p:pic>
        <p:nvPicPr>
          <p:cNvPr id="7" name="Image 5" descr="preencoded.png">    </p:cNvPr>
          <p:cNvPicPr>
            <a:picLocks noChangeAspect="1"/>
          </p:cNvPicPr>
          <p:nvPr/>
        </p:nvPicPr>
        <p:blipFill>
          <a:blip r:embed="rId6"/>
          <a:stretch>
            <a:fillRect/>
          </a:stretch>
        </p:blipFill>
        <p:spPr>
          <a:xfrm>
            <a:off x="5843588" y="2043113"/>
            <a:ext cx="342900" cy="342900"/>
          </a:xfrm>
          <a:prstGeom prst="rect">
            <a:avLst/>
          </a:prstGeom>
        </p:spPr>
      </p:pic>
      <p:pic>
        <p:nvPicPr>
          <p:cNvPr id="8" name="Image 6" descr="preencoded.png">    </p:cNvPr>
          <p:cNvPicPr>
            <a:picLocks noChangeAspect="1"/>
          </p:cNvPicPr>
          <p:nvPr/>
        </p:nvPicPr>
        <p:blipFill>
          <a:blip r:embed="rId7"/>
          <a:stretch>
            <a:fillRect/>
          </a:stretch>
        </p:blipFill>
        <p:spPr>
          <a:xfrm>
            <a:off x="6929438" y="1785938"/>
            <a:ext cx="342900" cy="571500"/>
          </a:xfrm>
          <a:prstGeom prst="rect">
            <a:avLst/>
          </a:prstGeom>
        </p:spPr>
      </p:pic>
      <p:pic>
        <p:nvPicPr>
          <p:cNvPr id="9" name="Image 7" descr="preencoded.png">    </p:cNvPr>
          <p:cNvPicPr>
            <a:picLocks noChangeAspect="1"/>
          </p:cNvPicPr>
          <p:nvPr/>
        </p:nvPicPr>
        <p:blipFill>
          <a:blip r:embed="rId8"/>
          <a:stretch>
            <a:fillRect/>
          </a:stretch>
        </p:blipFill>
        <p:spPr>
          <a:xfrm>
            <a:off x="5638800" y="4567238"/>
            <a:ext cx="914400" cy="38100"/>
          </a:xfrm>
          <a:prstGeom prst="rect">
            <a:avLst/>
          </a:prstGeom>
        </p:spPr>
      </p:pic>
      <p:pic>
        <p:nvPicPr>
          <p:cNvPr id="10" name="Image 8" descr="preencoded.png">    </p:cNvPr>
          <p:cNvPicPr>
            <a:picLocks noChangeAspect="1"/>
          </p:cNvPicPr>
          <p:nvPr/>
        </p:nvPicPr>
        <p:blipFill>
          <a:blip r:embed="rId9"/>
          <a:stretch>
            <a:fillRect/>
          </a:stretch>
        </p:blipFill>
        <p:spPr>
          <a:xfrm>
            <a:off x="5262563" y="4957763"/>
            <a:ext cx="171450" cy="190500"/>
          </a:xfrm>
          <a:prstGeom prst="rect">
            <a:avLst/>
          </a:prstGeom>
        </p:spPr>
      </p:pic>
      <p:pic>
        <p:nvPicPr>
          <p:cNvPr id="11" name="Image 9" descr="preencoded.png">    </p:cNvPr>
          <p:cNvPicPr>
            <a:picLocks noChangeAspect="1"/>
          </p:cNvPicPr>
          <p:nvPr/>
        </p:nvPicPr>
        <p:blipFill>
          <a:blip r:embed="rId10"/>
          <a:stretch>
            <a:fillRect/>
          </a:stretch>
        </p:blipFill>
        <p:spPr>
          <a:xfrm>
            <a:off x="0" y="6781800"/>
            <a:ext cx="12192000" cy="76200"/>
          </a:xfrm>
          <a:prstGeom prst="rect">
            <a:avLst/>
          </a:prstGeom>
        </p:spPr>
      </p:pic>
      <p:pic>
        <p:nvPicPr>
          <p:cNvPr id="12" name="Image 10" descr="preencoded.png">    </p:cNvPr>
          <p:cNvPicPr>
            <a:picLocks noChangeAspect="1"/>
          </p:cNvPicPr>
          <p:nvPr/>
        </p:nvPicPr>
        <p:blipFill>
          <a:blip r:embed="rId11"/>
          <a:stretch>
            <a:fillRect/>
          </a:stretch>
        </p:blipFill>
        <p:spPr>
          <a:xfrm>
            <a:off x="1524000" y="762000"/>
            <a:ext cx="428625" cy="381000"/>
          </a:xfrm>
          <a:prstGeom prst="rect">
            <a:avLst/>
          </a:prstGeom>
        </p:spPr>
      </p:pic>
      <p:pic>
        <p:nvPicPr>
          <p:cNvPr id="13" name="Image 11" descr="preencoded.png">    </p:cNvPr>
          <p:cNvPicPr>
            <a:picLocks noChangeAspect="1"/>
          </p:cNvPicPr>
          <p:nvPr/>
        </p:nvPicPr>
        <p:blipFill>
          <a:blip r:embed="rId12"/>
          <a:stretch>
            <a:fillRect/>
          </a:stretch>
        </p:blipFill>
        <p:spPr>
          <a:xfrm>
            <a:off x="3048000" y="4953000"/>
            <a:ext cx="257175" cy="381000"/>
          </a:xfrm>
          <a:prstGeom prst="rect">
            <a:avLst/>
          </a:prstGeom>
        </p:spPr>
      </p:pic>
      <p:pic>
        <p:nvPicPr>
          <p:cNvPr id="14" name="Image 12" descr="preencoded.png">    </p:cNvPr>
          <p:cNvPicPr>
            <a:picLocks noChangeAspect="1"/>
          </p:cNvPicPr>
          <p:nvPr/>
        </p:nvPicPr>
        <p:blipFill>
          <a:blip r:embed="rId13"/>
          <a:stretch>
            <a:fillRect/>
          </a:stretch>
        </p:blipFill>
        <p:spPr>
          <a:xfrm>
            <a:off x="9648825" y="1524000"/>
            <a:ext cx="257175" cy="381000"/>
          </a:xfrm>
          <a:prstGeom prst="rect">
            <a:avLst/>
          </a:prstGeom>
        </p:spPr>
      </p:pic>
      <p:pic>
        <p:nvPicPr>
          <p:cNvPr id="15" name="Image 13" descr="preencoded.png">    </p:cNvPr>
          <p:cNvPicPr>
            <a:picLocks noChangeAspect="1"/>
          </p:cNvPicPr>
          <p:nvPr/>
        </p:nvPicPr>
        <p:blipFill>
          <a:blip r:embed="rId14"/>
          <a:stretch>
            <a:fillRect/>
          </a:stretch>
        </p:blipFill>
        <p:spPr>
          <a:xfrm>
            <a:off x="10325100" y="4191000"/>
            <a:ext cx="342900" cy="381000"/>
          </a:xfrm>
          <a:prstGeom prst="rect">
            <a:avLst/>
          </a:prstGeom>
        </p:spPr>
      </p:pic>
      <p:sp>
        <p:nvSpPr>
          <p:cNvPr id="16" name="Text 0"/>
          <p:cNvSpPr/>
          <p:nvPr/>
        </p:nvSpPr>
        <p:spPr>
          <a:xfrm>
            <a:off x="4558665" y="2409825"/>
            <a:ext cx="90297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9CA3AF"/>
                </a:solidFill>
                <a:latin typeface="Noto Sans KR" pitchFamily="34" charset="0"/>
                <a:ea typeface="Noto Sans KR" pitchFamily="34" charset="-122"/>
                <a:cs typeface="Noto Sans KR" pitchFamily="34" charset="-120"/>
              </a:rPr>
              <a:t>정적 PPT</a:t>
            </a:r>
            <a:endParaRPr lang="en-US" sz="1500" dirty="0"/>
          </a:p>
        </p:txBody>
      </p:sp>
      <p:sp>
        <p:nvSpPr>
          <p:cNvPr id="17" name="Text 1"/>
          <p:cNvSpPr/>
          <p:nvPr/>
        </p:nvSpPr>
        <p:spPr>
          <a:xfrm>
            <a:off x="6552247" y="2433638"/>
            <a:ext cx="109728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4ADE80"/>
                </a:solidFill>
                <a:latin typeface="Noto Sans KR" pitchFamily="34" charset="0"/>
                <a:ea typeface="Noto Sans KR" pitchFamily="34" charset="-122"/>
                <a:cs typeface="Noto Sans KR" pitchFamily="34" charset="-120"/>
              </a:rPr>
              <a:t>동적 HTML</a:t>
            </a:r>
            <a:endParaRPr lang="en-US" sz="1500" dirty="0"/>
          </a:p>
        </p:txBody>
      </p:sp>
      <p:sp>
        <p:nvSpPr>
          <p:cNvPr id="18" name="Text 2"/>
          <p:cNvSpPr/>
          <p:nvPr/>
        </p:nvSpPr>
        <p:spPr>
          <a:xfrm>
            <a:off x="1975485" y="3005138"/>
            <a:ext cx="8241030" cy="571500"/>
          </a:xfrm>
          <a:prstGeom prst="rect">
            <a:avLst/>
          </a:prstGeom>
          <a:noFill/>
          <a:ln/>
        </p:spPr>
        <p:txBody>
          <a:bodyPr wrap="square" lIns="0" tIns="0" rIns="0" bIns="0" rtlCol="0" anchor="t" vert="horz"/>
          <a:lstStyle/>
          <a:p>
            <a:pPr algn="ctr" indent="0" marL="0">
              <a:lnSpc>
                <a:spcPts val="4500"/>
              </a:lnSpc>
              <a:buNone/>
            </a:pPr>
            <a:r>
              <a:rPr lang="en-US" sz="4500" b="1" dirty="0">
                <a:solidFill>
                  <a:srgbClr val="4ADE80"/>
                </a:solidFill>
                <a:latin typeface="Nanum Gothic" pitchFamily="34" charset="0"/>
                <a:ea typeface="Nanum Gothic" pitchFamily="34" charset="-122"/>
                <a:cs typeface="Nanum Gothic" pitchFamily="34" charset="-120"/>
              </a:rPr>
              <a:t>혁신적 UI/UX 컨설팅 제안서</a:t>
            </a:r>
            <a:endParaRPr lang="en-US" sz="4500" dirty="0"/>
          </a:p>
        </p:txBody>
      </p:sp>
      <p:sp>
        <p:nvSpPr>
          <p:cNvPr id="19" name="Text 3"/>
          <p:cNvSpPr/>
          <p:nvPr/>
        </p:nvSpPr>
        <p:spPr>
          <a:xfrm>
            <a:off x="1975485" y="3805237"/>
            <a:ext cx="8241030" cy="304800"/>
          </a:xfrm>
          <a:prstGeom prst="rect">
            <a:avLst/>
          </a:prstGeom>
          <a:noFill/>
          <a:ln/>
        </p:spPr>
        <p:txBody>
          <a:bodyPr wrap="square" lIns="0" tIns="0" rIns="0" bIns="0" rtlCol="0" anchor="t" vert="horz"/>
          <a:lstStyle/>
          <a:p>
            <a:pPr algn="ctr" indent="0" marL="0">
              <a:lnSpc>
                <a:spcPts val="2400"/>
              </a:lnSpc>
              <a:buNone/>
            </a:pPr>
            <a:r>
              <a:rPr lang="en-US" sz="1800" dirty="0">
                <a:solidFill>
                  <a:srgbClr val="D1D5DB"/>
                </a:solidFill>
                <a:latin typeface="Nanum Gothic" pitchFamily="34" charset="0"/>
                <a:ea typeface="Nanum Gothic" pitchFamily="34" charset="-122"/>
                <a:cs typeface="Nanum Gothic" pitchFamily="34" charset="-120"/>
              </a:rPr>
              <a:t>AI 바이브코딩을 활용한 동적 프로토타이핑 방식</a:t>
            </a:r>
            <a:endParaRPr lang="en-US" sz="1800" dirty="0"/>
          </a:p>
        </p:txBody>
      </p:sp>
      <p:sp>
        <p:nvSpPr>
          <p:cNvPr id="20" name="Text 4"/>
          <p:cNvSpPr/>
          <p:nvPr/>
        </p:nvSpPr>
        <p:spPr>
          <a:xfrm>
            <a:off x="2662238" y="4910138"/>
            <a:ext cx="6867525"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9CA3AF"/>
                </a:solidFill>
                <a:latin typeface="Noto Sans KR" pitchFamily="34" charset="0"/>
                <a:ea typeface="Noto Sans KR" pitchFamily="34" charset="-122"/>
                <a:cs typeface="Noto Sans KR" pitchFamily="34" charset="-120"/>
              </a:rPr>
              <a:t> 2025년 12월 8일</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181100"/>
            <a:ext cx="5600700" cy="4762500"/>
          </a:xfrm>
          <a:prstGeom prst="rect">
            <a:avLst/>
          </a:prstGeom>
        </p:spPr>
      </p:pic>
      <p:pic>
        <p:nvPicPr>
          <p:cNvPr id="5" name="Image 3" descr="preencoded.png">    </p:cNvPr>
          <p:cNvPicPr>
            <a:picLocks noChangeAspect="1"/>
          </p:cNvPicPr>
          <p:nvPr/>
        </p:nvPicPr>
        <p:blipFill>
          <a:blip r:embed="rId4"/>
          <a:stretch>
            <a:fillRect/>
          </a:stretch>
        </p:blipFill>
        <p:spPr>
          <a:xfrm>
            <a:off x="609600" y="1409700"/>
            <a:ext cx="571500" cy="571500"/>
          </a:xfrm>
          <a:prstGeom prst="rect">
            <a:avLst/>
          </a:prstGeom>
        </p:spPr>
      </p:pic>
      <p:pic>
        <p:nvPicPr>
          <p:cNvPr id="6" name="Image 4" descr="preencoded.png">    </p:cNvPr>
          <p:cNvPicPr>
            <a:picLocks noChangeAspect="1"/>
          </p:cNvPicPr>
          <p:nvPr/>
        </p:nvPicPr>
        <p:blipFill>
          <a:blip r:embed="rId5"/>
          <a:stretch>
            <a:fillRect/>
          </a:stretch>
        </p:blipFill>
        <p:spPr>
          <a:xfrm>
            <a:off x="809625" y="1543050"/>
            <a:ext cx="171450" cy="304800"/>
          </a:xfrm>
          <a:prstGeom prst="rect">
            <a:avLst/>
          </a:prstGeom>
        </p:spPr>
      </p:pic>
      <p:pic>
        <p:nvPicPr>
          <p:cNvPr id="7" name="Image 5" descr="preencoded.png">    </p:cNvPr>
          <p:cNvPicPr>
            <a:picLocks noChangeAspect="1"/>
          </p:cNvPicPr>
          <p:nvPr/>
        </p:nvPicPr>
        <p:blipFill>
          <a:blip r:embed="rId6"/>
          <a:stretch>
            <a:fillRect/>
          </a:stretch>
        </p:blipFill>
        <p:spPr>
          <a:xfrm>
            <a:off x="609600" y="2247900"/>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609600" y="3124200"/>
            <a:ext cx="152400" cy="152400"/>
          </a:xfrm>
          <a:prstGeom prst="rect">
            <a:avLst/>
          </a:prstGeom>
        </p:spPr>
      </p:pic>
      <p:pic>
        <p:nvPicPr>
          <p:cNvPr id="9" name="Image 7" descr="preencoded.png">    </p:cNvPr>
          <p:cNvPicPr>
            <a:picLocks noChangeAspect="1"/>
          </p:cNvPicPr>
          <p:nvPr/>
        </p:nvPicPr>
        <p:blipFill>
          <a:blip r:embed="rId8"/>
          <a:stretch>
            <a:fillRect/>
          </a:stretch>
        </p:blipFill>
        <p:spPr>
          <a:xfrm>
            <a:off x="609600" y="4000500"/>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6210300" y="1181100"/>
            <a:ext cx="5600700" cy="4762500"/>
          </a:xfrm>
          <a:prstGeom prst="rect">
            <a:avLst/>
          </a:prstGeom>
        </p:spPr>
      </p:pic>
      <p:pic>
        <p:nvPicPr>
          <p:cNvPr id="11" name="Image 9" descr="preencoded.png">    </p:cNvPr>
          <p:cNvPicPr>
            <a:picLocks noChangeAspect="1"/>
          </p:cNvPicPr>
          <p:nvPr/>
        </p:nvPicPr>
        <p:blipFill>
          <a:blip r:embed="rId10"/>
          <a:stretch>
            <a:fillRect/>
          </a:stretch>
        </p:blipFill>
        <p:spPr>
          <a:xfrm>
            <a:off x="6438900" y="1409700"/>
            <a:ext cx="571500" cy="571500"/>
          </a:xfrm>
          <a:prstGeom prst="rect">
            <a:avLst/>
          </a:prstGeom>
        </p:spPr>
      </p:pic>
      <p:pic>
        <p:nvPicPr>
          <p:cNvPr id="12" name="Image 10" descr="preencoded.png">    </p:cNvPr>
          <p:cNvPicPr>
            <a:picLocks noChangeAspect="1"/>
          </p:cNvPicPr>
          <p:nvPr/>
        </p:nvPicPr>
        <p:blipFill>
          <a:blip r:embed="rId11"/>
          <a:stretch>
            <a:fillRect/>
          </a:stretch>
        </p:blipFill>
        <p:spPr>
          <a:xfrm>
            <a:off x="6581775" y="1543050"/>
            <a:ext cx="285750" cy="304800"/>
          </a:xfrm>
          <a:prstGeom prst="rect">
            <a:avLst/>
          </a:prstGeom>
        </p:spPr>
      </p:pic>
      <p:pic>
        <p:nvPicPr>
          <p:cNvPr id="13" name="Image 11" descr="preencoded.png">    </p:cNvPr>
          <p:cNvPicPr>
            <a:picLocks noChangeAspect="1"/>
          </p:cNvPicPr>
          <p:nvPr/>
        </p:nvPicPr>
        <p:blipFill>
          <a:blip r:embed="rId12"/>
          <a:stretch>
            <a:fillRect/>
          </a:stretch>
        </p:blipFill>
        <p:spPr>
          <a:xfrm>
            <a:off x="6438900" y="224790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6438900" y="312420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6438900" y="4000500"/>
            <a:ext cx="152400" cy="152400"/>
          </a:xfrm>
          <a:prstGeom prst="rect">
            <a:avLst/>
          </a:prstGeom>
        </p:spPr>
      </p:pic>
      <p:sp>
        <p:nvSpPr>
          <p:cNvPr id="16"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Nanum Gothic" pitchFamily="34" charset="0"/>
                <a:ea typeface="Nanum Gothic" pitchFamily="34" charset="-122"/>
                <a:cs typeface="Nanum Gothic" pitchFamily="34" charset="-120"/>
              </a:rPr>
              <a:t>기존 UI/UX 컨설팅의 한계점</a:t>
            </a:r>
            <a:endParaRPr lang="en-US" sz="2700" dirty="0"/>
          </a:p>
        </p:txBody>
      </p:sp>
      <p:sp>
        <p:nvSpPr>
          <p:cNvPr id="17" name="Text 1"/>
          <p:cNvSpPr/>
          <p:nvPr/>
        </p:nvSpPr>
        <p:spPr>
          <a:xfrm>
            <a:off x="1333500" y="1543050"/>
            <a:ext cx="242316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정적인 산출물의 한계</a:t>
            </a:r>
            <a:endParaRPr lang="en-US" sz="1800" dirty="0"/>
          </a:p>
        </p:txBody>
      </p:sp>
      <p:sp>
        <p:nvSpPr>
          <p:cNvPr id="18" name="Text 2"/>
          <p:cNvSpPr/>
          <p:nvPr/>
        </p:nvSpPr>
        <p:spPr>
          <a:xfrm>
            <a:off x="876300" y="2209800"/>
            <a:ext cx="4876800" cy="266700"/>
          </a:xfrm>
          <a:prstGeom prst="rect">
            <a:avLst/>
          </a:prstGeom>
          <a:noFill/>
          <a:ln/>
        </p:spPr>
        <p:txBody>
          <a:bodyPr wrap="square" lIns="0" tIns="0" rIns="0" bIns="0" rtlCol="0" anchor="t" vert="horz"/>
          <a:lstStyle/>
          <a:p>
            <a:pPr algn="l" indent="0" marL="0">
              <a:lnSpc>
                <a:spcPts val="2100"/>
              </a:lnSpc>
              <a:buNone/>
            </a:pPr>
            <a:r>
              <a:rPr lang="en-US" sz="1350" b="1" dirty="0">
                <a:solidFill>
                  <a:srgbClr val="374151"/>
                </a:solidFill>
                <a:latin typeface="Noto Sans KR" pitchFamily="34" charset="0"/>
                <a:ea typeface="Noto Sans KR" pitchFamily="34" charset="-122"/>
                <a:cs typeface="Noto Sans KR" pitchFamily="34" charset="-120"/>
              </a:rPr>
              <a:t>실제 앱과의 괴리감</a:t>
            </a:r>
            <a:endParaRPr lang="en-US" sz="1350" dirty="0"/>
          </a:p>
        </p:txBody>
      </p:sp>
      <p:sp>
        <p:nvSpPr>
          <p:cNvPr id="19" name="Text 3"/>
          <p:cNvSpPr/>
          <p:nvPr/>
        </p:nvSpPr>
        <p:spPr>
          <a:xfrm>
            <a:off x="876300" y="2476500"/>
            <a:ext cx="48768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PPT는 시각적인 정보를 전달하는 데는 효과적이지만, 실제 앱이 구동되는 모습이나 사용자 인터랙션을 완벽하게 재현하기 어렵습니다.</a:t>
            </a:r>
            <a:endParaRPr lang="en-US" sz="1200" dirty="0"/>
          </a:p>
        </p:txBody>
      </p:sp>
      <p:sp>
        <p:nvSpPr>
          <p:cNvPr id="20" name="Text 4"/>
          <p:cNvSpPr/>
          <p:nvPr/>
        </p:nvSpPr>
        <p:spPr>
          <a:xfrm>
            <a:off x="876300" y="3086100"/>
            <a:ext cx="4876800" cy="266700"/>
          </a:xfrm>
          <a:prstGeom prst="rect">
            <a:avLst/>
          </a:prstGeom>
          <a:noFill/>
          <a:ln/>
        </p:spPr>
        <p:txBody>
          <a:bodyPr wrap="square" lIns="0" tIns="0" rIns="0" bIns="0" rtlCol="0" anchor="t" vert="horz"/>
          <a:lstStyle/>
          <a:p>
            <a:pPr algn="l" indent="0" marL="0">
              <a:lnSpc>
                <a:spcPts val="2100"/>
              </a:lnSpc>
              <a:buNone/>
            </a:pPr>
            <a:r>
              <a:rPr lang="en-US" sz="1350" b="1" dirty="0">
                <a:solidFill>
                  <a:srgbClr val="374151"/>
                </a:solidFill>
                <a:latin typeface="Noto Sans KR" pitchFamily="34" charset="0"/>
                <a:ea typeface="Noto Sans KR" pitchFamily="34" charset="-122"/>
                <a:cs typeface="Noto Sans KR" pitchFamily="34" charset="-120"/>
              </a:rPr>
              <a:t>사용성 검증의 어려움</a:t>
            </a:r>
            <a:endParaRPr lang="en-US" sz="1350" dirty="0"/>
          </a:p>
        </p:txBody>
      </p:sp>
      <p:sp>
        <p:nvSpPr>
          <p:cNvPr id="21" name="Text 5"/>
          <p:cNvSpPr/>
          <p:nvPr/>
        </p:nvSpPr>
        <p:spPr>
          <a:xfrm>
            <a:off x="876300" y="3352800"/>
            <a:ext cx="48768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실제 동작을 보여줄 수 없으므로, 제안된 UI/UX 개선안이 사용 편의성이나 고객 동선에 어떤 긍정적인 영향을 미칠지 직관적으로 파악하기 어렵습니다.</a:t>
            </a:r>
            <a:endParaRPr lang="en-US" sz="1200" dirty="0"/>
          </a:p>
        </p:txBody>
      </p:sp>
      <p:sp>
        <p:nvSpPr>
          <p:cNvPr id="22" name="Text 6"/>
          <p:cNvSpPr/>
          <p:nvPr/>
        </p:nvSpPr>
        <p:spPr>
          <a:xfrm>
            <a:off x="876300" y="3962400"/>
            <a:ext cx="4876800" cy="266700"/>
          </a:xfrm>
          <a:prstGeom prst="rect">
            <a:avLst/>
          </a:prstGeom>
          <a:noFill/>
          <a:ln/>
        </p:spPr>
        <p:txBody>
          <a:bodyPr wrap="square" lIns="0" tIns="0" rIns="0" bIns="0" rtlCol="0" anchor="t" vert="horz"/>
          <a:lstStyle/>
          <a:p>
            <a:pPr algn="l" indent="0" marL="0">
              <a:lnSpc>
                <a:spcPts val="2100"/>
              </a:lnSpc>
              <a:buNone/>
            </a:pPr>
            <a:r>
              <a:rPr lang="en-US" sz="1350" b="1" dirty="0">
                <a:solidFill>
                  <a:srgbClr val="374151"/>
                </a:solidFill>
                <a:latin typeface="Noto Sans KR" pitchFamily="34" charset="0"/>
                <a:ea typeface="Noto Sans KR" pitchFamily="34" charset="-122"/>
                <a:cs typeface="Noto Sans KR" pitchFamily="34" charset="-120"/>
              </a:rPr>
              <a:t>고객 및 의사결정자의 낮은 이해도</a:t>
            </a:r>
            <a:endParaRPr lang="en-US" sz="1350" dirty="0"/>
          </a:p>
        </p:txBody>
      </p:sp>
      <p:sp>
        <p:nvSpPr>
          <p:cNvPr id="23" name="Text 7"/>
          <p:cNvSpPr/>
          <p:nvPr/>
        </p:nvSpPr>
        <p:spPr>
          <a:xfrm>
            <a:off x="876300" y="4229100"/>
            <a:ext cx="48768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복잡한 설명과 스크린샷 위주의 PPT는 비전문가인 고객이나 의사결정자가 제안의 핵심 가치를 온전히 이해하고 공감하기 어렵게 만듭니다.</a:t>
            </a:r>
            <a:endParaRPr lang="en-US" sz="1200" dirty="0"/>
          </a:p>
        </p:txBody>
      </p:sp>
      <p:sp>
        <p:nvSpPr>
          <p:cNvPr id="24" name="Text 8"/>
          <p:cNvSpPr/>
          <p:nvPr/>
        </p:nvSpPr>
        <p:spPr>
          <a:xfrm>
            <a:off x="7162800" y="1543050"/>
            <a:ext cx="300609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개발 중심의 기획 프로세스</a:t>
            </a:r>
            <a:endParaRPr lang="en-US" sz="1800" dirty="0"/>
          </a:p>
        </p:txBody>
      </p:sp>
      <p:sp>
        <p:nvSpPr>
          <p:cNvPr id="25" name="Text 9"/>
          <p:cNvSpPr/>
          <p:nvPr/>
        </p:nvSpPr>
        <p:spPr>
          <a:xfrm>
            <a:off x="6705600" y="2209800"/>
            <a:ext cx="4876800" cy="266700"/>
          </a:xfrm>
          <a:prstGeom prst="rect">
            <a:avLst/>
          </a:prstGeom>
          <a:noFill/>
          <a:ln/>
        </p:spPr>
        <p:txBody>
          <a:bodyPr wrap="square" lIns="0" tIns="0" rIns="0" bIns="0" rtlCol="0" anchor="t" vert="horz"/>
          <a:lstStyle/>
          <a:p>
            <a:pPr algn="l" indent="0" marL="0">
              <a:lnSpc>
                <a:spcPts val="2100"/>
              </a:lnSpc>
              <a:buNone/>
            </a:pPr>
            <a:r>
              <a:rPr lang="en-US" sz="1350" b="1" dirty="0">
                <a:solidFill>
                  <a:srgbClr val="374151"/>
                </a:solidFill>
                <a:latin typeface="Noto Sans KR" pitchFamily="34" charset="0"/>
                <a:ea typeface="Noto Sans KR" pitchFamily="34" charset="-122"/>
                <a:cs typeface="Noto Sans KR" pitchFamily="34" charset="-120"/>
              </a:rPr>
              <a:t>고객 편의성보다 개발자 이해도 우선</a:t>
            </a:r>
            <a:endParaRPr lang="en-US" sz="1350" dirty="0"/>
          </a:p>
        </p:txBody>
      </p:sp>
      <p:sp>
        <p:nvSpPr>
          <p:cNvPr id="26" name="Text 10"/>
          <p:cNvSpPr/>
          <p:nvPr/>
        </p:nvSpPr>
        <p:spPr>
          <a:xfrm>
            <a:off x="6705600" y="2476500"/>
            <a:ext cx="48768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기획 문서가 주로 개발자를 위한 형태로 작성되다 보니, 고객의 실제 편의성보다는 개발 구현의 용이성이나 기술적 설명에 치중하게 됩니다.</a:t>
            </a:r>
            <a:endParaRPr lang="en-US" sz="1200" dirty="0"/>
          </a:p>
        </p:txBody>
      </p:sp>
      <p:sp>
        <p:nvSpPr>
          <p:cNvPr id="27" name="Text 11"/>
          <p:cNvSpPr/>
          <p:nvPr/>
        </p:nvSpPr>
        <p:spPr>
          <a:xfrm>
            <a:off x="6705600" y="3086100"/>
            <a:ext cx="4876800" cy="266700"/>
          </a:xfrm>
          <a:prstGeom prst="rect">
            <a:avLst/>
          </a:prstGeom>
          <a:noFill/>
          <a:ln/>
        </p:spPr>
        <p:txBody>
          <a:bodyPr wrap="square" lIns="0" tIns="0" rIns="0" bIns="0" rtlCol="0" anchor="t" vert="horz"/>
          <a:lstStyle/>
          <a:p>
            <a:pPr algn="l" indent="0" marL="0">
              <a:lnSpc>
                <a:spcPts val="2100"/>
              </a:lnSpc>
              <a:buNone/>
            </a:pPr>
            <a:r>
              <a:rPr lang="en-US" sz="1350" b="1" dirty="0">
                <a:solidFill>
                  <a:srgbClr val="374151"/>
                </a:solidFill>
                <a:latin typeface="Noto Sans KR" pitchFamily="34" charset="0"/>
                <a:ea typeface="Noto Sans KR" pitchFamily="34" charset="-122"/>
                <a:cs typeface="Noto Sans KR" pitchFamily="34" charset="-120"/>
              </a:rPr>
              <a:t>촉박한 일정으로 인한 창의성 부재</a:t>
            </a:r>
            <a:endParaRPr lang="en-US" sz="1350" dirty="0"/>
          </a:p>
        </p:txBody>
      </p:sp>
      <p:sp>
        <p:nvSpPr>
          <p:cNvPr id="28" name="Text 12"/>
          <p:cNvSpPr/>
          <p:nvPr/>
        </p:nvSpPr>
        <p:spPr>
          <a:xfrm>
            <a:off x="6705600" y="3352800"/>
            <a:ext cx="48768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개발 프로젝트 일정에 맞춰 기획이 진행되면서 새로운 아이디어를 검토하고 실험할 충분한 시간이 부족해집니다.</a:t>
            </a:r>
            <a:endParaRPr lang="en-US" sz="1200" dirty="0"/>
          </a:p>
        </p:txBody>
      </p:sp>
      <p:sp>
        <p:nvSpPr>
          <p:cNvPr id="29" name="Text 13"/>
          <p:cNvSpPr/>
          <p:nvPr/>
        </p:nvSpPr>
        <p:spPr>
          <a:xfrm>
            <a:off x="6705600" y="3962400"/>
            <a:ext cx="4876800" cy="266700"/>
          </a:xfrm>
          <a:prstGeom prst="rect">
            <a:avLst/>
          </a:prstGeom>
          <a:noFill/>
          <a:ln/>
        </p:spPr>
        <p:txBody>
          <a:bodyPr wrap="square" lIns="0" tIns="0" rIns="0" bIns="0" rtlCol="0" anchor="t" vert="horz"/>
          <a:lstStyle/>
          <a:p>
            <a:pPr algn="l" indent="0" marL="0">
              <a:lnSpc>
                <a:spcPts val="2100"/>
              </a:lnSpc>
              <a:buNone/>
            </a:pPr>
            <a:r>
              <a:rPr lang="en-US" sz="1350" b="1" dirty="0">
                <a:solidFill>
                  <a:srgbClr val="374151"/>
                </a:solidFill>
                <a:latin typeface="Noto Sans KR" pitchFamily="34" charset="0"/>
                <a:ea typeface="Noto Sans KR" pitchFamily="34" charset="-122"/>
                <a:cs typeface="Noto Sans KR" pitchFamily="34" charset="-120"/>
              </a:rPr>
              <a:t>기획자의 역할 왜곡 (개발자화)</a:t>
            </a:r>
            <a:endParaRPr lang="en-US" sz="1350" dirty="0"/>
          </a:p>
        </p:txBody>
      </p:sp>
      <p:sp>
        <p:nvSpPr>
          <p:cNvPr id="30" name="Text 14"/>
          <p:cNvSpPr/>
          <p:nvPr/>
        </p:nvSpPr>
        <p:spPr>
          <a:xfrm>
            <a:off x="6705600" y="4229100"/>
            <a:ext cx="48768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기획자들이 개발 프로세스에 대한 이해를 넘어 스스로 개발자의 관점에서 기획하게 되는 경향이 강해집니다.</a:t>
            </a:r>
            <a:endParaRPr lang="en-US" sz="1200" dirty="0"/>
          </a:p>
        </p:txBody>
      </p:sp>
      <p:sp>
        <p:nvSpPr>
          <p:cNvPr id="31" name="Text 15"/>
          <p:cNvSpPr/>
          <p:nvPr/>
        </p:nvSpPr>
        <p:spPr>
          <a:xfrm>
            <a:off x="381000" y="6096000"/>
            <a:ext cx="11430000" cy="190500"/>
          </a:xfrm>
          <a:prstGeom prst="rect">
            <a:avLst/>
          </a:prstGeom>
          <a:noFill/>
          <a:ln/>
        </p:spPr>
        <p:txBody>
          <a:bodyPr wrap="square" lIns="0" tIns="0" rIns="0" bIns="0" rtlCol="0" anchor="t" vert="horz"/>
          <a:lstStyle/>
          <a:p>
            <a:pPr algn="r" indent="0" marL="0">
              <a:lnSpc>
                <a:spcPts val="1500"/>
              </a:lnSpc>
              <a:buNone/>
            </a:pPr>
            <a:r>
              <a:rPr lang="en-US" sz="1050" dirty="0">
                <a:solidFill>
                  <a:srgbClr val="6B7280"/>
                </a:solidFill>
                <a:latin typeface="Noto Sans KR" pitchFamily="34" charset="0"/>
                <a:ea typeface="Noto Sans KR" pitchFamily="34" charset="-122"/>
                <a:cs typeface="Noto Sans KR" pitchFamily="34" charset="-120"/>
              </a:rPr>
              <a:t>혁신적 UI/UX 컨설팅 제안서 | 2/9</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104900"/>
            <a:ext cx="11430000" cy="1219200"/>
          </a:xfrm>
          <a:prstGeom prst="rect">
            <a:avLst/>
          </a:prstGeom>
        </p:spPr>
      </p:pic>
      <p:pic>
        <p:nvPicPr>
          <p:cNvPr id="5" name="Image 3" descr="preencoded.png">    </p:cNvPr>
          <p:cNvPicPr>
            <a:picLocks noChangeAspect="1"/>
          </p:cNvPicPr>
          <p:nvPr/>
        </p:nvPicPr>
        <p:blipFill>
          <a:blip r:embed="rId4"/>
          <a:stretch>
            <a:fillRect/>
          </a:stretch>
        </p:blipFill>
        <p:spPr>
          <a:xfrm>
            <a:off x="571500" y="1295400"/>
            <a:ext cx="666750" cy="666750"/>
          </a:xfrm>
          <a:prstGeom prst="rect">
            <a:avLst/>
          </a:prstGeom>
        </p:spPr>
      </p:pic>
      <p:pic>
        <p:nvPicPr>
          <p:cNvPr id="6" name="Image 4" descr="preencoded.png">    </p:cNvPr>
          <p:cNvPicPr>
            <a:picLocks noChangeAspect="1"/>
          </p:cNvPicPr>
          <p:nvPr/>
        </p:nvPicPr>
        <p:blipFill>
          <a:blip r:embed="rId5"/>
          <a:stretch>
            <a:fillRect/>
          </a:stretch>
        </p:blipFill>
        <p:spPr>
          <a:xfrm>
            <a:off x="4191000" y="2552700"/>
            <a:ext cx="3810000" cy="19050"/>
          </a:xfrm>
          <a:prstGeom prst="rect">
            <a:avLst/>
          </a:prstGeom>
        </p:spPr>
      </p:pic>
      <p:pic>
        <p:nvPicPr>
          <p:cNvPr id="7" name="Image 5" descr="preencoded.png">    </p:cNvPr>
          <p:cNvPicPr>
            <a:picLocks noChangeAspect="1"/>
          </p:cNvPicPr>
          <p:nvPr/>
        </p:nvPicPr>
        <p:blipFill>
          <a:blip r:embed="rId6"/>
          <a:stretch>
            <a:fillRect/>
          </a:stretch>
        </p:blipFill>
        <p:spPr>
          <a:xfrm>
            <a:off x="381000" y="2800350"/>
            <a:ext cx="11430000" cy="1219200"/>
          </a:xfrm>
          <a:prstGeom prst="rect">
            <a:avLst/>
          </a:prstGeom>
        </p:spPr>
      </p:pic>
      <p:pic>
        <p:nvPicPr>
          <p:cNvPr id="8" name="Image 6" descr="preencoded.png">    </p:cNvPr>
          <p:cNvPicPr>
            <a:picLocks noChangeAspect="1"/>
          </p:cNvPicPr>
          <p:nvPr/>
        </p:nvPicPr>
        <p:blipFill>
          <a:blip r:embed="rId7"/>
          <a:stretch>
            <a:fillRect/>
          </a:stretch>
        </p:blipFill>
        <p:spPr>
          <a:xfrm>
            <a:off x="571500" y="2990850"/>
            <a:ext cx="666750" cy="666750"/>
          </a:xfrm>
          <a:prstGeom prst="rect">
            <a:avLst/>
          </a:prstGeom>
        </p:spPr>
      </p:pic>
      <p:pic>
        <p:nvPicPr>
          <p:cNvPr id="9" name="Image 7" descr="preencoded.png">    </p:cNvPr>
          <p:cNvPicPr>
            <a:picLocks noChangeAspect="1"/>
          </p:cNvPicPr>
          <p:nvPr/>
        </p:nvPicPr>
        <p:blipFill>
          <a:blip r:embed="rId8"/>
          <a:stretch>
            <a:fillRect/>
          </a:stretch>
        </p:blipFill>
        <p:spPr>
          <a:xfrm>
            <a:off x="762000" y="3152775"/>
            <a:ext cx="285750" cy="342900"/>
          </a:xfrm>
          <a:prstGeom prst="rect">
            <a:avLst/>
          </a:prstGeom>
        </p:spPr>
      </p:pic>
      <p:pic>
        <p:nvPicPr>
          <p:cNvPr id="10" name="Image 8" descr="preencoded.png">    </p:cNvPr>
          <p:cNvPicPr>
            <a:picLocks noChangeAspect="1"/>
          </p:cNvPicPr>
          <p:nvPr/>
        </p:nvPicPr>
        <p:blipFill>
          <a:blip r:embed="rId9"/>
          <a:stretch>
            <a:fillRect/>
          </a:stretch>
        </p:blipFill>
        <p:spPr>
          <a:xfrm>
            <a:off x="4191000" y="4248150"/>
            <a:ext cx="3810000" cy="19050"/>
          </a:xfrm>
          <a:prstGeom prst="rect">
            <a:avLst/>
          </a:prstGeom>
        </p:spPr>
      </p:pic>
      <p:pic>
        <p:nvPicPr>
          <p:cNvPr id="11" name="Image 9" descr="preencoded.png">    </p:cNvPr>
          <p:cNvPicPr>
            <a:picLocks noChangeAspect="1"/>
          </p:cNvPicPr>
          <p:nvPr/>
        </p:nvPicPr>
        <p:blipFill>
          <a:blip r:embed="rId10"/>
          <a:stretch>
            <a:fillRect/>
          </a:stretch>
        </p:blipFill>
        <p:spPr>
          <a:xfrm>
            <a:off x="381000" y="4495800"/>
            <a:ext cx="11430000" cy="1219200"/>
          </a:xfrm>
          <a:prstGeom prst="rect">
            <a:avLst/>
          </a:prstGeom>
        </p:spPr>
      </p:pic>
      <p:pic>
        <p:nvPicPr>
          <p:cNvPr id="12" name="Image 10" descr="preencoded.png">    </p:cNvPr>
          <p:cNvPicPr>
            <a:picLocks noChangeAspect="1"/>
          </p:cNvPicPr>
          <p:nvPr/>
        </p:nvPicPr>
        <p:blipFill>
          <a:blip r:embed="rId11"/>
          <a:stretch>
            <a:fillRect/>
          </a:stretch>
        </p:blipFill>
        <p:spPr>
          <a:xfrm>
            <a:off x="571500" y="4686300"/>
            <a:ext cx="666750" cy="666750"/>
          </a:xfrm>
          <a:prstGeom prst="rect">
            <a:avLst/>
          </a:prstGeom>
        </p:spPr>
      </p:pic>
      <p:pic>
        <p:nvPicPr>
          <p:cNvPr id="13" name="Image 11" descr="preencoded.png">    </p:cNvPr>
          <p:cNvPicPr>
            <a:picLocks noChangeAspect="1"/>
          </p:cNvPicPr>
          <p:nvPr/>
        </p:nvPicPr>
        <p:blipFill>
          <a:blip r:embed="rId12"/>
          <a:stretch>
            <a:fillRect/>
          </a:stretch>
        </p:blipFill>
        <p:spPr>
          <a:xfrm>
            <a:off x="762000" y="4848225"/>
            <a:ext cx="285750" cy="342900"/>
          </a:xfrm>
          <a:prstGeom prst="rect">
            <a:avLst/>
          </a:prstGeom>
        </p:spPr>
      </p:pic>
      <p:sp>
        <p:nvSpPr>
          <p:cNvPr id="14"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Nanum Gothic" pitchFamily="34" charset="0"/>
                <a:ea typeface="Nanum Gothic" pitchFamily="34" charset="-122"/>
                <a:cs typeface="Nanum Gothic" pitchFamily="34" charset="-120"/>
              </a:rPr>
              <a:t>문제점 심화 분석</a:t>
            </a:r>
            <a:endParaRPr lang="en-US" sz="2700" dirty="0"/>
          </a:p>
        </p:txBody>
      </p:sp>
      <p:sp>
        <p:nvSpPr>
          <p:cNvPr id="15" name="Text 1"/>
          <p:cNvSpPr/>
          <p:nvPr/>
        </p:nvSpPr>
        <p:spPr>
          <a:xfrm>
            <a:off x="1428750" y="1295400"/>
            <a:ext cx="1019175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실제 앱과의 괴리</a:t>
            </a:r>
            <a:endParaRPr lang="en-US" sz="1800" dirty="0"/>
          </a:p>
        </p:txBody>
      </p:sp>
      <p:sp>
        <p:nvSpPr>
          <p:cNvPr id="16" name="Text 2"/>
          <p:cNvSpPr/>
          <p:nvPr/>
        </p:nvSpPr>
        <p:spPr>
          <a:xfrm>
            <a:off x="1428750" y="1676400"/>
            <a:ext cx="10191750"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PPT는 시각적인 정보를 전달하는 데에는 효과적이지만, 실제 앱이 구동되는 모습이나 사용자 인터랙션을 완벽하게 재현할 수 없습니다. 이로 인해 최종 앱의 모습과 컨설팅 결과물 사이에 큰 괴리가 발생합니다.</a:t>
            </a:r>
            <a:endParaRPr lang="en-US" sz="1200" dirty="0"/>
          </a:p>
        </p:txBody>
      </p:sp>
      <p:sp>
        <p:nvSpPr>
          <p:cNvPr id="17" name="Text 3"/>
          <p:cNvSpPr/>
          <p:nvPr/>
        </p:nvSpPr>
        <p:spPr>
          <a:xfrm>
            <a:off x="1428750" y="2990850"/>
            <a:ext cx="1019175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사용성 검증의 어려움</a:t>
            </a:r>
            <a:endParaRPr lang="en-US" sz="1800" dirty="0"/>
          </a:p>
        </p:txBody>
      </p:sp>
      <p:sp>
        <p:nvSpPr>
          <p:cNvPr id="18" name="Text 4"/>
          <p:cNvSpPr/>
          <p:nvPr/>
        </p:nvSpPr>
        <p:spPr>
          <a:xfrm>
            <a:off x="1428750" y="3371850"/>
            <a:ext cx="10191750"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실제 동작을 보여줄 수 없으므로, 제안된 UI/UX 개 improvement안이 사용 편의성이나 고객 동선에 어떤 긍정적인 영향을 미칠지 직관적으로 파악하기 어렵습니다. 이는 사용성 테스트 및 피드백 수집 과정에서 중요한 정보를 놓치게 만듭니다.</a:t>
            </a:r>
            <a:endParaRPr lang="en-US" sz="1200" dirty="0"/>
          </a:p>
        </p:txBody>
      </p:sp>
      <p:sp>
        <p:nvSpPr>
          <p:cNvPr id="19" name="Text 5"/>
          <p:cNvSpPr/>
          <p:nvPr/>
        </p:nvSpPr>
        <p:spPr>
          <a:xfrm>
            <a:off x="1428750" y="4686300"/>
            <a:ext cx="1019175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혁신의 부재와 결과의 반복</a:t>
            </a:r>
            <a:endParaRPr lang="en-US" sz="1800" dirty="0"/>
          </a:p>
        </p:txBody>
      </p:sp>
      <p:sp>
        <p:nvSpPr>
          <p:cNvPr id="20" name="Text 6"/>
          <p:cNvSpPr/>
          <p:nvPr/>
        </p:nvSpPr>
        <p:spPr>
          <a:xfrm>
            <a:off x="1428750" y="5067300"/>
            <a:ext cx="10191750"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개발 중심의 기획 프로세스는 결국 컨설팅 결과물이 항상 '새롭지 않고 뻔한' 내용으로 반복되는 악순환을 초래합니다. 진정한 고객 가치 창출보다는 형식적인 문서 작업에 머무르게 되어, 프로젝트의 완성도와 혁신성을 저해하는 심각한 문제로 대두되고 있습니다.</a:t>
            </a:r>
            <a:endParaRPr lang="en-US" sz="1200" dirty="0"/>
          </a:p>
        </p:txBody>
      </p:sp>
      <p:sp>
        <p:nvSpPr>
          <p:cNvPr id="21" name="Text 7"/>
          <p:cNvSpPr/>
          <p:nvPr/>
        </p:nvSpPr>
        <p:spPr>
          <a:xfrm>
            <a:off x="9896475" y="6515100"/>
            <a:ext cx="229743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Noto Sans KR" pitchFamily="34" charset="0"/>
                <a:ea typeface="Noto Sans KR" pitchFamily="34" charset="-122"/>
                <a:cs typeface="Noto Sans KR" pitchFamily="34" charset="-120"/>
              </a:rPr>
              <a:t>혁신적 UI/UX 컨설팅 제안서 | 3/9</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752600"/>
            <a:ext cx="2438400" cy="1809750"/>
          </a:xfrm>
          <a:prstGeom prst="rect">
            <a:avLst/>
          </a:prstGeom>
        </p:spPr>
      </p:pic>
      <p:pic>
        <p:nvPicPr>
          <p:cNvPr id="5" name="Image 3" descr="preencoded.png">    </p:cNvPr>
          <p:cNvPicPr>
            <a:picLocks noChangeAspect="1"/>
          </p:cNvPicPr>
          <p:nvPr/>
        </p:nvPicPr>
        <p:blipFill>
          <a:blip r:embed="rId4"/>
          <a:stretch>
            <a:fillRect/>
          </a:stretch>
        </p:blipFill>
        <p:spPr>
          <a:xfrm>
            <a:off x="1266825" y="1905000"/>
            <a:ext cx="666750" cy="666750"/>
          </a:xfrm>
          <a:prstGeom prst="rect">
            <a:avLst/>
          </a:prstGeom>
        </p:spPr>
      </p:pic>
      <p:pic>
        <p:nvPicPr>
          <p:cNvPr id="6" name="Image 4" descr="preencoded.png">    </p:cNvPr>
          <p:cNvPicPr>
            <a:picLocks noChangeAspect="1"/>
          </p:cNvPicPr>
          <p:nvPr/>
        </p:nvPicPr>
        <p:blipFill>
          <a:blip r:embed="rId5"/>
          <a:stretch>
            <a:fillRect/>
          </a:stretch>
        </p:blipFill>
        <p:spPr>
          <a:xfrm>
            <a:off x="1490663" y="2066925"/>
            <a:ext cx="219075" cy="342900"/>
          </a:xfrm>
          <a:prstGeom prst="rect">
            <a:avLst/>
          </a:prstGeom>
        </p:spPr>
      </p:pic>
      <p:pic>
        <p:nvPicPr>
          <p:cNvPr id="7" name="Image 5" descr="preencoded.png">    </p:cNvPr>
          <p:cNvPicPr>
            <a:picLocks noChangeAspect="1"/>
          </p:cNvPicPr>
          <p:nvPr/>
        </p:nvPicPr>
        <p:blipFill>
          <a:blip r:embed="rId6"/>
          <a:stretch>
            <a:fillRect/>
          </a:stretch>
        </p:blipFill>
        <p:spPr>
          <a:xfrm>
            <a:off x="3009900" y="2638425"/>
            <a:ext cx="1676400" cy="38100"/>
          </a:xfrm>
          <a:prstGeom prst="rect">
            <a:avLst/>
          </a:prstGeom>
        </p:spPr>
      </p:pic>
      <p:pic>
        <p:nvPicPr>
          <p:cNvPr id="8" name="Image 6" descr="preencoded.png">    </p:cNvPr>
          <p:cNvPicPr>
            <a:picLocks noChangeAspect="1"/>
          </p:cNvPicPr>
          <p:nvPr/>
        </p:nvPicPr>
        <p:blipFill>
          <a:blip r:embed="rId7"/>
          <a:stretch>
            <a:fillRect/>
          </a:stretch>
        </p:blipFill>
        <p:spPr>
          <a:xfrm>
            <a:off x="4876800" y="1847850"/>
            <a:ext cx="2438400" cy="1619250"/>
          </a:xfrm>
          <a:prstGeom prst="rect">
            <a:avLst/>
          </a:prstGeom>
        </p:spPr>
      </p:pic>
      <p:pic>
        <p:nvPicPr>
          <p:cNvPr id="9" name="Image 7" descr="preencoded.png">    </p:cNvPr>
          <p:cNvPicPr>
            <a:picLocks noChangeAspect="1"/>
          </p:cNvPicPr>
          <p:nvPr/>
        </p:nvPicPr>
        <p:blipFill>
          <a:blip r:embed="rId8"/>
          <a:stretch>
            <a:fillRect/>
          </a:stretch>
        </p:blipFill>
        <p:spPr>
          <a:xfrm>
            <a:off x="5762625" y="2000250"/>
            <a:ext cx="666750" cy="666750"/>
          </a:xfrm>
          <a:prstGeom prst="rect">
            <a:avLst/>
          </a:prstGeom>
        </p:spPr>
      </p:pic>
      <p:pic>
        <p:nvPicPr>
          <p:cNvPr id="10" name="Image 8" descr="preencoded.png">    </p:cNvPr>
          <p:cNvPicPr>
            <a:picLocks noChangeAspect="1"/>
          </p:cNvPicPr>
          <p:nvPr/>
        </p:nvPicPr>
        <p:blipFill>
          <a:blip r:embed="rId9"/>
          <a:stretch>
            <a:fillRect/>
          </a:stretch>
        </p:blipFill>
        <p:spPr>
          <a:xfrm>
            <a:off x="5915025" y="2162175"/>
            <a:ext cx="361950" cy="342900"/>
          </a:xfrm>
          <a:prstGeom prst="rect">
            <a:avLst/>
          </a:prstGeom>
        </p:spPr>
      </p:pic>
      <p:pic>
        <p:nvPicPr>
          <p:cNvPr id="11" name="Image 9" descr="preencoded.png">    </p:cNvPr>
          <p:cNvPicPr>
            <a:picLocks noChangeAspect="1"/>
          </p:cNvPicPr>
          <p:nvPr/>
        </p:nvPicPr>
        <p:blipFill>
          <a:blip r:embed="rId10"/>
          <a:stretch>
            <a:fillRect/>
          </a:stretch>
        </p:blipFill>
        <p:spPr>
          <a:xfrm>
            <a:off x="7505700" y="2638425"/>
            <a:ext cx="1676400" cy="38100"/>
          </a:xfrm>
          <a:prstGeom prst="rect">
            <a:avLst/>
          </a:prstGeom>
        </p:spPr>
      </p:pic>
      <p:pic>
        <p:nvPicPr>
          <p:cNvPr id="12" name="Image 10" descr="preencoded.png">    </p:cNvPr>
          <p:cNvPicPr>
            <a:picLocks noChangeAspect="1"/>
          </p:cNvPicPr>
          <p:nvPr/>
        </p:nvPicPr>
        <p:blipFill>
          <a:blip r:embed="rId11"/>
          <a:stretch>
            <a:fillRect/>
          </a:stretch>
        </p:blipFill>
        <p:spPr>
          <a:xfrm>
            <a:off x="9372600" y="1752600"/>
            <a:ext cx="2438400" cy="1809750"/>
          </a:xfrm>
          <a:prstGeom prst="rect">
            <a:avLst/>
          </a:prstGeom>
        </p:spPr>
      </p:pic>
      <p:pic>
        <p:nvPicPr>
          <p:cNvPr id="13" name="Image 11" descr="preencoded.png">    </p:cNvPr>
          <p:cNvPicPr>
            <a:picLocks noChangeAspect="1"/>
          </p:cNvPicPr>
          <p:nvPr/>
        </p:nvPicPr>
        <p:blipFill>
          <a:blip r:embed="rId12"/>
          <a:stretch>
            <a:fillRect/>
          </a:stretch>
        </p:blipFill>
        <p:spPr>
          <a:xfrm>
            <a:off x="10258425" y="1905000"/>
            <a:ext cx="666750" cy="666750"/>
          </a:xfrm>
          <a:prstGeom prst="rect">
            <a:avLst/>
          </a:prstGeom>
        </p:spPr>
      </p:pic>
      <p:pic>
        <p:nvPicPr>
          <p:cNvPr id="14" name="Image 12" descr="preencoded.png">    </p:cNvPr>
          <p:cNvPicPr>
            <a:picLocks noChangeAspect="1"/>
          </p:cNvPicPr>
          <p:nvPr/>
        </p:nvPicPr>
        <p:blipFill>
          <a:blip r:embed="rId13"/>
          <a:stretch>
            <a:fillRect/>
          </a:stretch>
        </p:blipFill>
        <p:spPr>
          <a:xfrm>
            <a:off x="10410825" y="2066925"/>
            <a:ext cx="361950" cy="342900"/>
          </a:xfrm>
          <a:prstGeom prst="rect">
            <a:avLst/>
          </a:prstGeom>
        </p:spPr>
      </p:pic>
      <p:pic>
        <p:nvPicPr>
          <p:cNvPr id="15" name="Image 13" descr="preencoded.png">    </p:cNvPr>
          <p:cNvPicPr>
            <a:picLocks noChangeAspect="1"/>
          </p:cNvPicPr>
          <p:nvPr/>
        </p:nvPicPr>
        <p:blipFill>
          <a:blip r:embed="rId14"/>
          <a:stretch>
            <a:fillRect/>
          </a:stretch>
        </p:blipFill>
        <p:spPr>
          <a:xfrm>
            <a:off x="381000" y="3790950"/>
            <a:ext cx="5600700" cy="2400300"/>
          </a:xfrm>
          <a:prstGeom prst="rect">
            <a:avLst/>
          </a:prstGeom>
        </p:spPr>
      </p:pic>
      <p:pic>
        <p:nvPicPr>
          <p:cNvPr id="16" name="Image 14" descr="preencoded.png">    </p:cNvPr>
          <p:cNvPicPr>
            <a:picLocks noChangeAspect="1"/>
          </p:cNvPicPr>
          <p:nvPr/>
        </p:nvPicPr>
        <p:blipFill>
          <a:blip r:embed="rId15"/>
          <a:stretch>
            <a:fillRect/>
          </a:stretch>
        </p:blipFill>
        <p:spPr>
          <a:xfrm>
            <a:off x="609600" y="4019550"/>
            <a:ext cx="666750" cy="666750"/>
          </a:xfrm>
          <a:prstGeom prst="rect">
            <a:avLst/>
          </a:prstGeom>
        </p:spPr>
      </p:pic>
      <p:pic>
        <p:nvPicPr>
          <p:cNvPr id="17" name="Image 15" descr="preencoded.png">    </p:cNvPr>
          <p:cNvPicPr>
            <a:picLocks noChangeAspect="1"/>
          </p:cNvPicPr>
          <p:nvPr/>
        </p:nvPicPr>
        <p:blipFill>
          <a:blip r:embed="rId16"/>
          <a:stretch>
            <a:fillRect/>
          </a:stretch>
        </p:blipFill>
        <p:spPr>
          <a:xfrm>
            <a:off x="828675" y="4200525"/>
            <a:ext cx="228600" cy="304800"/>
          </a:xfrm>
          <a:prstGeom prst="rect">
            <a:avLst/>
          </a:prstGeom>
        </p:spPr>
      </p:pic>
      <p:pic>
        <p:nvPicPr>
          <p:cNvPr id="18" name="Image 16" descr="preencoded.png">    </p:cNvPr>
          <p:cNvPicPr>
            <a:picLocks noChangeAspect="1"/>
          </p:cNvPicPr>
          <p:nvPr/>
        </p:nvPicPr>
        <p:blipFill>
          <a:blip r:embed="rId17"/>
          <a:stretch>
            <a:fillRect/>
          </a:stretch>
        </p:blipFill>
        <p:spPr>
          <a:xfrm>
            <a:off x="1428750" y="4476750"/>
            <a:ext cx="152400" cy="152400"/>
          </a:xfrm>
          <a:prstGeom prst="rect">
            <a:avLst/>
          </a:prstGeom>
        </p:spPr>
      </p:pic>
      <p:pic>
        <p:nvPicPr>
          <p:cNvPr id="19" name="Image 17" descr="preencoded.png">    </p:cNvPr>
          <p:cNvPicPr>
            <a:picLocks noChangeAspect="1"/>
          </p:cNvPicPr>
          <p:nvPr/>
        </p:nvPicPr>
        <p:blipFill>
          <a:blip r:embed="rId18"/>
          <a:stretch>
            <a:fillRect/>
          </a:stretch>
        </p:blipFill>
        <p:spPr>
          <a:xfrm>
            <a:off x="1428750" y="5010150"/>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1428750" y="554355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6210300" y="3790950"/>
            <a:ext cx="5600700" cy="2400300"/>
          </a:xfrm>
          <a:prstGeom prst="rect">
            <a:avLst/>
          </a:prstGeom>
        </p:spPr>
      </p:pic>
      <p:pic>
        <p:nvPicPr>
          <p:cNvPr id="22" name="Image 20" descr="preencoded.png">    </p:cNvPr>
          <p:cNvPicPr>
            <a:picLocks noChangeAspect="1"/>
          </p:cNvPicPr>
          <p:nvPr/>
        </p:nvPicPr>
        <p:blipFill>
          <a:blip r:embed="rId21"/>
          <a:stretch>
            <a:fillRect/>
          </a:stretch>
        </p:blipFill>
        <p:spPr>
          <a:xfrm>
            <a:off x="6438900" y="4019550"/>
            <a:ext cx="666750" cy="666750"/>
          </a:xfrm>
          <a:prstGeom prst="rect">
            <a:avLst/>
          </a:prstGeom>
        </p:spPr>
      </p:pic>
      <p:pic>
        <p:nvPicPr>
          <p:cNvPr id="23" name="Image 21" descr="preencoded.png">    </p:cNvPr>
          <p:cNvPicPr>
            <a:picLocks noChangeAspect="1"/>
          </p:cNvPicPr>
          <p:nvPr/>
        </p:nvPicPr>
        <p:blipFill>
          <a:blip r:embed="rId22"/>
          <a:stretch>
            <a:fillRect/>
          </a:stretch>
        </p:blipFill>
        <p:spPr>
          <a:xfrm>
            <a:off x="6629400" y="4200525"/>
            <a:ext cx="285750" cy="304800"/>
          </a:xfrm>
          <a:prstGeom prst="rect">
            <a:avLst/>
          </a:prstGeom>
        </p:spPr>
      </p:pic>
      <p:pic>
        <p:nvPicPr>
          <p:cNvPr id="24" name="Image 22" descr="preencoded.png">    </p:cNvPr>
          <p:cNvPicPr>
            <a:picLocks noChangeAspect="1"/>
          </p:cNvPicPr>
          <p:nvPr/>
        </p:nvPicPr>
        <p:blipFill>
          <a:blip r:embed="rId23"/>
          <a:stretch>
            <a:fillRect/>
          </a:stretch>
        </p:blipFill>
        <p:spPr>
          <a:xfrm>
            <a:off x="7258050" y="4476750"/>
            <a:ext cx="152400" cy="152400"/>
          </a:xfrm>
          <a:prstGeom prst="rect">
            <a:avLst/>
          </a:prstGeom>
        </p:spPr>
      </p:pic>
      <p:pic>
        <p:nvPicPr>
          <p:cNvPr id="25" name="Image 23" descr="preencoded.png">    </p:cNvPr>
          <p:cNvPicPr>
            <a:picLocks noChangeAspect="1"/>
          </p:cNvPicPr>
          <p:nvPr/>
        </p:nvPicPr>
        <p:blipFill>
          <a:blip r:embed="rId24"/>
          <a:stretch>
            <a:fillRect/>
          </a:stretch>
        </p:blipFill>
        <p:spPr>
          <a:xfrm>
            <a:off x="7258050" y="5010150"/>
            <a:ext cx="152400" cy="152400"/>
          </a:xfrm>
          <a:prstGeom prst="rect">
            <a:avLst/>
          </a:prstGeom>
        </p:spPr>
      </p:pic>
      <p:pic>
        <p:nvPicPr>
          <p:cNvPr id="26" name="Image 24" descr="preencoded.png">    </p:cNvPr>
          <p:cNvPicPr>
            <a:picLocks noChangeAspect="1"/>
          </p:cNvPicPr>
          <p:nvPr/>
        </p:nvPicPr>
        <p:blipFill>
          <a:blip r:embed="rId25"/>
          <a:stretch>
            <a:fillRect/>
          </a:stretch>
        </p:blipFill>
        <p:spPr>
          <a:xfrm>
            <a:off x="7258050" y="5543550"/>
            <a:ext cx="152400" cy="152400"/>
          </a:xfrm>
          <a:prstGeom prst="rect">
            <a:avLst/>
          </a:prstGeom>
        </p:spPr>
      </p:pic>
      <p:sp>
        <p:nvSpPr>
          <p:cNvPr id="27" name="Text 0"/>
          <p:cNvSpPr/>
          <p:nvPr/>
        </p:nvSpPr>
        <p:spPr>
          <a:xfrm>
            <a:off x="381000" y="381000"/>
            <a:ext cx="13716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Nanum Gothic" pitchFamily="34" charset="0"/>
                <a:ea typeface="Nanum Gothic" pitchFamily="34" charset="-122"/>
                <a:cs typeface="Nanum Gothic" pitchFamily="34" charset="-120"/>
              </a:rPr>
              <a:t>혁신적 해결방안: 바이브 코딩 &amp; HTML 프로토타이핑</a:t>
            </a:r>
            <a:endParaRPr lang="en-US" sz="2700" dirty="0"/>
          </a:p>
        </p:txBody>
      </p:sp>
      <p:sp>
        <p:nvSpPr>
          <p:cNvPr id="28" name="Text 1"/>
          <p:cNvSpPr/>
          <p:nvPr/>
        </p:nvSpPr>
        <p:spPr>
          <a:xfrm>
            <a:off x="381000" y="1181100"/>
            <a:ext cx="1143000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374151"/>
                </a:solidFill>
                <a:latin typeface="Noto Sans KR" pitchFamily="34" charset="0"/>
                <a:ea typeface="Noto Sans KR" pitchFamily="34" charset="-122"/>
                <a:cs typeface="Noto Sans KR" pitchFamily="34" charset="-120"/>
              </a:rPr>
              <a:t>AI 기술의 발전과 함께 현실화된, 사용자 경험 최적화를 위한 가장 진보된 접근 방식</a:t>
            </a:r>
            <a:endParaRPr lang="en-US" sz="1500" dirty="0"/>
          </a:p>
        </p:txBody>
      </p:sp>
      <p:sp>
        <p:nvSpPr>
          <p:cNvPr id="29" name="Text 2"/>
          <p:cNvSpPr/>
          <p:nvPr/>
        </p:nvSpPr>
        <p:spPr>
          <a:xfrm>
            <a:off x="320040" y="2686050"/>
            <a:ext cx="2560320"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374151"/>
                </a:solidFill>
                <a:latin typeface="Nanum Gothic" pitchFamily="34" charset="0"/>
                <a:ea typeface="Nanum Gothic" pitchFamily="34" charset="-122"/>
                <a:cs typeface="Nanum Gothic" pitchFamily="34" charset="-120"/>
              </a:rPr>
              <a:t>기존 PPT 기반 컨설팅</a:t>
            </a:r>
            <a:endParaRPr lang="en-US" sz="1350" dirty="0"/>
          </a:p>
        </p:txBody>
      </p:sp>
      <p:sp>
        <p:nvSpPr>
          <p:cNvPr id="30" name="Text 3"/>
          <p:cNvSpPr/>
          <p:nvPr/>
        </p:nvSpPr>
        <p:spPr>
          <a:xfrm>
            <a:off x="533400" y="3028950"/>
            <a:ext cx="21336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정적 산출물, 개발 중심, 사용자 편의성 부족</a:t>
            </a:r>
            <a:endParaRPr lang="en-US" sz="1050" dirty="0"/>
          </a:p>
        </p:txBody>
      </p:sp>
      <p:sp>
        <p:nvSpPr>
          <p:cNvPr id="31" name="Text 4"/>
          <p:cNvSpPr/>
          <p:nvPr/>
        </p:nvSpPr>
        <p:spPr>
          <a:xfrm>
            <a:off x="5029200" y="2781300"/>
            <a:ext cx="2133600"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374151"/>
                </a:solidFill>
                <a:latin typeface="Nanum Gothic" pitchFamily="34" charset="0"/>
                <a:ea typeface="Nanum Gothic" pitchFamily="34" charset="-122"/>
                <a:cs typeface="Nanum Gothic" pitchFamily="34" charset="-120"/>
              </a:rPr>
              <a:t>바이브 코딩</a:t>
            </a:r>
            <a:endParaRPr lang="en-US" sz="1350" dirty="0"/>
          </a:p>
        </p:txBody>
      </p:sp>
      <p:sp>
        <p:nvSpPr>
          <p:cNvPr id="32" name="Text 5"/>
          <p:cNvSpPr/>
          <p:nvPr/>
        </p:nvSpPr>
        <p:spPr>
          <a:xfrm>
            <a:off x="4815840" y="3124200"/>
            <a:ext cx="2560320"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의도와 분위기 전달, AI 협업 개발</a:t>
            </a:r>
            <a:endParaRPr lang="en-US" sz="1050" dirty="0"/>
          </a:p>
        </p:txBody>
      </p:sp>
      <p:sp>
        <p:nvSpPr>
          <p:cNvPr id="33" name="Text 6"/>
          <p:cNvSpPr/>
          <p:nvPr/>
        </p:nvSpPr>
        <p:spPr>
          <a:xfrm>
            <a:off x="9311640" y="2686050"/>
            <a:ext cx="2560320"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374151"/>
                </a:solidFill>
                <a:latin typeface="Nanum Gothic" pitchFamily="34" charset="0"/>
                <a:ea typeface="Nanum Gothic" pitchFamily="34" charset="-122"/>
                <a:cs typeface="Nanum Gothic" pitchFamily="34" charset="-120"/>
              </a:rPr>
              <a:t>HTML 동적 프로토타입</a:t>
            </a:r>
            <a:endParaRPr lang="en-US" sz="1350" dirty="0"/>
          </a:p>
        </p:txBody>
      </p:sp>
      <p:sp>
        <p:nvSpPr>
          <p:cNvPr id="34" name="Text 7"/>
          <p:cNvSpPr/>
          <p:nvPr/>
        </p:nvSpPr>
        <p:spPr>
          <a:xfrm>
            <a:off x="9525000" y="3028950"/>
            <a:ext cx="21336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실제 앱처럼 동작, 사용자 편의성 직접 경험</a:t>
            </a:r>
            <a:endParaRPr lang="en-US" sz="1050" dirty="0"/>
          </a:p>
        </p:txBody>
      </p:sp>
      <p:sp>
        <p:nvSpPr>
          <p:cNvPr id="35" name="Text 8"/>
          <p:cNvSpPr/>
          <p:nvPr/>
        </p:nvSpPr>
        <p:spPr>
          <a:xfrm>
            <a:off x="1428750" y="4019550"/>
            <a:ext cx="432435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F2937"/>
                </a:solidFill>
                <a:latin typeface="Nanum Gothic" pitchFamily="34" charset="0"/>
                <a:ea typeface="Nanum Gothic" pitchFamily="34" charset="-122"/>
                <a:cs typeface="Nanum Gothic" pitchFamily="34" charset="-120"/>
              </a:rPr>
              <a:t>바이브 코딩이란?</a:t>
            </a:r>
            <a:endParaRPr lang="en-US" sz="1800" dirty="0"/>
          </a:p>
        </p:txBody>
      </p:sp>
      <p:sp>
        <p:nvSpPr>
          <p:cNvPr id="36" name="Text 9"/>
          <p:cNvSpPr/>
          <p:nvPr/>
        </p:nvSpPr>
        <p:spPr>
          <a:xfrm>
            <a:off x="1657350" y="4438650"/>
            <a:ext cx="409575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AI와 협업하여 개발자의 의도(Intention), 컨텍스트(Context), 분위기(Vibe)를 자연어로 전달</a:t>
            </a:r>
            <a:endParaRPr lang="en-US" sz="1200" dirty="0"/>
          </a:p>
        </p:txBody>
      </p:sp>
      <p:sp>
        <p:nvSpPr>
          <p:cNvPr id="37" name="Text 10"/>
          <p:cNvSpPr/>
          <p:nvPr/>
        </p:nvSpPr>
        <p:spPr>
          <a:xfrm>
            <a:off x="1657350" y="4972050"/>
            <a:ext cx="409575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개발자 역할을 '코드 생산자'에서 '설계자'이자 '품질 관리자'로 전환</a:t>
            </a:r>
            <a:endParaRPr lang="en-US" sz="1200" dirty="0"/>
          </a:p>
        </p:txBody>
      </p:sp>
      <p:sp>
        <p:nvSpPr>
          <p:cNvPr id="38" name="Text 11"/>
          <p:cNvSpPr/>
          <p:nvPr/>
        </p:nvSpPr>
        <p:spPr>
          <a:xfrm>
            <a:off x="1657350" y="5505450"/>
            <a:ext cx="409575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2025년 초 OpenAI 공동 창립자 Andrej Karpathy가 최초로 개념 제시</a:t>
            </a:r>
            <a:endParaRPr lang="en-US" sz="1200" dirty="0"/>
          </a:p>
        </p:txBody>
      </p:sp>
      <p:sp>
        <p:nvSpPr>
          <p:cNvPr id="39" name="Text 12"/>
          <p:cNvSpPr/>
          <p:nvPr/>
        </p:nvSpPr>
        <p:spPr>
          <a:xfrm>
            <a:off x="7258050" y="4019550"/>
            <a:ext cx="432435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F2937"/>
                </a:solidFill>
                <a:latin typeface="Nanum Gothic" pitchFamily="34" charset="0"/>
                <a:ea typeface="Nanum Gothic" pitchFamily="34" charset="-122"/>
                <a:cs typeface="Nanum Gothic" pitchFamily="34" charset="-120"/>
              </a:rPr>
              <a:t>HTML로의 전환</a:t>
            </a:r>
            <a:endParaRPr lang="en-US" sz="1800" dirty="0"/>
          </a:p>
        </p:txBody>
      </p:sp>
      <p:sp>
        <p:nvSpPr>
          <p:cNvPr id="40" name="Text 13"/>
          <p:cNvSpPr/>
          <p:nvPr/>
        </p:nvSpPr>
        <p:spPr>
          <a:xfrm>
            <a:off x="7486650" y="4438650"/>
            <a:ext cx="409575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PPT에 설명을 덕지덕지 붙이던 것 대신, 실제로 동작하는 웹 프로토타입으로 전환</a:t>
            </a:r>
            <a:endParaRPr lang="en-US" sz="1200" dirty="0"/>
          </a:p>
        </p:txBody>
      </p:sp>
      <p:sp>
        <p:nvSpPr>
          <p:cNvPr id="41" name="Text 14"/>
          <p:cNvSpPr/>
          <p:nvPr/>
        </p:nvSpPr>
        <p:spPr>
          <a:xfrm>
            <a:off x="7486650" y="4972050"/>
            <a:ext cx="409575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고객은 개선된 사용성을 직관적으로 이해하고, 수정과 실험을 통해 최적화</a:t>
            </a:r>
            <a:endParaRPr lang="en-US" sz="1200" dirty="0"/>
          </a:p>
        </p:txBody>
      </p:sp>
      <p:sp>
        <p:nvSpPr>
          <p:cNvPr id="42" name="Text 15"/>
          <p:cNvSpPr/>
          <p:nvPr/>
        </p:nvSpPr>
        <p:spPr>
          <a:xfrm>
            <a:off x="7486650" y="5505450"/>
            <a:ext cx="342900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아이디어 검증 및 UX 테스트에 특별히 효과적</a:t>
            </a:r>
            <a:endParaRPr lang="en-US" sz="1200" dirty="0"/>
          </a:p>
        </p:txBody>
      </p:sp>
      <p:sp>
        <p:nvSpPr>
          <p:cNvPr id="43" name="Text 16"/>
          <p:cNvSpPr/>
          <p:nvPr/>
        </p:nvSpPr>
        <p:spPr>
          <a:xfrm>
            <a:off x="9896475" y="6515100"/>
            <a:ext cx="229743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Noto Sans KR" pitchFamily="34" charset="0"/>
                <a:ea typeface="Noto Sans KR" pitchFamily="34" charset="-122"/>
                <a:cs typeface="Noto Sans KR" pitchFamily="34" charset="-120"/>
              </a:rPr>
              <a:t>혁신적 UI/UX 컨설팅 제안서 | 4/9</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972300"/>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104900"/>
            <a:ext cx="5600700" cy="2457450"/>
          </a:xfrm>
          <a:prstGeom prst="rect">
            <a:avLst/>
          </a:prstGeom>
        </p:spPr>
      </p:pic>
      <p:pic>
        <p:nvPicPr>
          <p:cNvPr id="5" name="Image 3" descr="preencoded.png">    </p:cNvPr>
          <p:cNvPicPr>
            <a:picLocks noChangeAspect="1"/>
          </p:cNvPicPr>
          <p:nvPr/>
        </p:nvPicPr>
        <p:blipFill>
          <a:blip r:embed="rId4"/>
          <a:stretch>
            <a:fillRect/>
          </a:stretch>
        </p:blipFill>
        <p:spPr>
          <a:xfrm>
            <a:off x="571500" y="1295400"/>
            <a:ext cx="571500" cy="571500"/>
          </a:xfrm>
          <a:prstGeom prst="rect">
            <a:avLst/>
          </a:prstGeom>
        </p:spPr>
      </p:pic>
      <p:pic>
        <p:nvPicPr>
          <p:cNvPr id="6" name="Image 4" descr="preencoded.png">    </p:cNvPr>
          <p:cNvPicPr>
            <a:picLocks noChangeAspect="1"/>
          </p:cNvPicPr>
          <p:nvPr/>
        </p:nvPicPr>
        <p:blipFill>
          <a:blip r:embed="rId5"/>
          <a:stretch>
            <a:fillRect/>
          </a:stretch>
        </p:blipFill>
        <p:spPr>
          <a:xfrm>
            <a:off x="714375" y="1428750"/>
            <a:ext cx="285750" cy="304800"/>
          </a:xfrm>
          <a:prstGeom prst="rect">
            <a:avLst/>
          </a:prstGeom>
        </p:spPr>
      </p:pic>
      <p:pic>
        <p:nvPicPr>
          <p:cNvPr id="7" name="Image 5" descr="preencoded.png">    </p:cNvPr>
          <p:cNvPicPr>
            <a:picLocks noChangeAspect="1"/>
          </p:cNvPicPr>
          <p:nvPr/>
        </p:nvPicPr>
        <p:blipFill>
          <a:blip r:embed="rId6"/>
          <a:stretch>
            <a:fillRect/>
          </a:stretch>
        </p:blipFill>
        <p:spPr>
          <a:xfrm>
            <a:off x="571500" y="2324100"/>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571500" y="2628900"/>
            <a:ext cx="152400" cy="152400"/>
          </a:xfrm>
          <a:prstGeom prst="rect">
            <a:avLst/>
          </a:prstGeom>
        </p:spPr>
      </p:pic>
      <p:pic>
        <p:nvPicPr>
          <p:cNvPr id="9" name="Image 7" descr="preencoded.png">    </p:cNvPr>
          <p:cNvPicPr>
            <a:picLocks noChangeAspect="1"/>
          </p:cNvPicPr>
          <p:nvPr/>
        </p:nvPicPr>
        <p:blipFill>
          <a:blip r:embed="rId8"/>
          <a:stretch>
            <a:fillRect/>
          </a:stretch>
        </p:blipFill>
        <p:spPr>
          <a:xfrm>
            <a:off x="571500" y="3162300"/>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6210300" y="1104900"/>
            <a:ext cx="5600700" cy="2457450"/>
          </a:xfrm>
          <a:prstGeom prst="rect">
            <a:avLst/>
          </a:prstGeom>
        </p:spPr>
      </p:pic>
      <p:pic>
        <p:nvPicPr>
          <p:cNvPr id="11" name="Image 9" descr="preencoded.png">    </p:cNvPr>
          <p:cNvPicPr>
            <a:picLocks noChangeAspect="1"/>
          </p:cNvPicPr>
          <p:nvPr/>
        </p:nvPicPr>
        <p:blipFill>
          <a:blip r:embed="rId10"/>
          <a:stretch>
            <a:fillRect/>
          </a:stretch>
        </p:blipFill>
        <p:spPr>
          <a:xfrm>
            <a:off x="6400800" y="1295400"/>
            <a:ext cx="571500" cy="571500"/>
          </a:xfrm>
          <a:prstGeom prst="rect">
            <a:avLst/>
          </a:prstGeom>
        </p:spPr>
      </p:pic>
      <p:pic>
        <p:nvPicPr>
          <p:cNvPr id="12" name="Image 10" descr="preencoded.png">    </p:cNvPr>
          <p:cNvPicPr>
            <a:picLocks noChangeAspect="1"/>
          </p:cNvPicPr>
          <p:nvPr/>
        </p:nvPicPr>
        <p:blipFill>
          <a:blip r:embed="rId11"/>
          <a:stretch>
            <a:fillRect/>
          </a:stretch>
        </p:blipFill>
        <p:spPr>
          <a:xfrm>
            <a:off x="6557963" y="1428750"/>
            <a:ext cx="257175" cy="304800"/>
          </a:xfrm>
          <a:prstGeom prst="rect">
            <a:avLst/>
          </a:prstGeom>
        </p:spPr>
      </p:pic>
      <p:pic>
        <p:nvPicPr>
          <p:cNvPr id="13" name="Image 11" descr="preencoded.png">    </p:cNvPr>
          <p:cNvPicPr>
            <a:picLocks noChangeAspect="1"/>
          </p:cNvPicPr>
          <p:nvPr/>
        </p:nvPicPr>
        <p:blipFill>
          <a:blip r:embed="rId12"/>
          <a:stretch>
            <a:fillRect/>
          </a:stretch>
        </p:blipFill>
        <p:spPr>
          <a:xfrm>
            <a:off x="6400800" y="232410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6400800" y="262890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6400800" y="2933700"/>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381000" y="3790950"/>
            <a:ext cx="5600700" cy="2457450"/>
          </a:xfrm>
          <a:prstGeom prst="rect">
            <a:avLst/>
          </a:prstGeom>
        </p:spPr>
      </p:pic>
      <p:pic>
        <p:nvPicPr>
          <p:cNvPr id="17" name="Image 15" descr="preencoded.png">    </p:cNvPr>
          <p:cNvPicPr>
            <a:picLocks noChangeAspect="1"/>
          </p:cNvPicPr>
          <p:nvPr/>
        </p:nvPicPr>
        <p:blipFill>
          <a:blip r:embed="rId16"/>
          <a:stretch>
            <a:fillRect/>
          </a:stretch>
        </p:blipFill>
        <p:spPr>
          <a:xfrm>
            <a:off x="571500" y="3981450"/>
            <a:ext cx="571500" cy="571500"/>
          </a:xfrm>
          <a:prstGeom prst="rect">
            <a:avLst/>
          </a:prstGeom>
        </p:spPr>
      </p:pic>
      <p:pic>
        <p:nvPicPr>
          <p:cNvPr id="18" name="Image 16" descr="preencoded.png">    </p:cNvPr>
          <p:cNvPicPr>
            <a:picLocks noChangeAspect="1"/>
          </p:cNvPicPr>
          <p:nvPr/>
        </p:nvPicPr>
        <p:blipFill>
          <a:blip r:embed="rId17"/>
          <a:stretch>
            <a:fillRect/>
          </a:stretch>
        </p:blipFill>
        <p:spPr>
          <a:xfrm>
            <a:off x="771525" y="4114800"/>
            <a:ext cx="171450" cy="304800"/>
          </a:xfrm>
          <a:prstGeom prst="rect">
            <a:avLst/>
          </a:prstGeom>
        </p:spPr>
      </p:pic>
      <p:pic>
        <p:nvPicPr>
          <p:cNvPr id="19" name="Image 17" descr="preencoded.png">    </p:cNvPr>
          <p:cNvPicPr>
            <a:picLocks noChangeAspect="1"/>
          </p:cNvPicPr>
          <p:nvPr/>
        </p:nvPicPr>
        <p:blipFill>
          <a:blip r:embed="rId18"/>
          <a:stretch>
            <a:fillRect/>
          </a:stretch>
        </p:blipFill>
        <p:spPr>
          <a:xfrm>
            <a:off x="571500" y="5010150"/>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571500" y="531495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571500" y="5848350"/>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6210300" y="3790950"/>
            <a:ext cx="5600700" cy="2457450"/>
          </a:xfrm>
          <a:prstGeom prst="rect">
            <a:avLst/>
          </a:prstGeom>
        </p:spPr>
      </p:pic>
      <p:pic>
        <p:nvPicPr>
          <p:cNvPr id="23" name="Image 21" descr="preencoded.png">    </p:cNvPr>
          <p:cNvPicPr>
            <a:picLocks noChangeAspect="1"/>
          </p:cNvPicPr>
          <p:nvPr/>
        </p:nvPicPr>
        <p:blipFill>
          <a:blip r:embed="rId22"/>
          <a:stretch>
            <a:fillRect/>
          </a:stretch>
        </p:blipFill>
        <p:spPr>
          <a:xfrm>
            <a:off x="6400800" y="3981450"/>
            <a:ext cx="571500" cy="571500"/>
          </a:xfrm>
          <a:prstGeom prst="rect">
            <a:avLst/>
          </a:prstGeom>
        </p:spPr>
      </p:pic>
      <p:pic>
        <p:nvPicPr>
          <p:cNvPr id="24" name="Image 22" descr="preencoded.png">    </p:cNvPr>
          <p:cNvPicPr>
            <a:picLocks noChangeAspect="1"/>
          </p:cNvPicPr>
          <p:nvPr/>
        </p:nvPicPr>
        <p:blipFill>
          <a:blip r:embed="rId23"/>
          <a:stretch>
            <a:fillRect/>
          </a:stretch>
        </p:blipFill>
        <p:spPr>
          <a:xfrm>
            <a:off x="6572250" y="4114800"/>
            <a:ext cx="228600" cy="304800"/>
          </a:xfrm>
          <a:prstGeom prst="rect">
            <a:avLst/>
          </a:prstGeom>
        </p:spPr>
      </p:pic>
      <p:pic>
        <p:nvPicPr>
          <p:cNvPr id="25" name="Image 23" descr="preencoded.png">    </p:cNvPr>
          <p:cNvPicPr>
            <a:picLocks noChangeAspect="1"/>
          </p:cNvPicPr>
          <p:nvPr/>
        </p:nvPicPr>
        <p:blipFill>
          <a:blip r:embed="rId24"/>
          <a:stretch>
            <a:fillRect/>
          </a:stretch>
        </p:blipFill>
        <p:spPr>
          <a:xfrm>
            <a:off x="6400800" y="5010150"/>
            <a:ext cx="152400" cy="152400"/>
          </a:xfrm>
          <a:prstGeom prst="rect">
            <a:avLst/>
          </a:prstGeom>
        </p:spPr>
      </p:pic>
      <p:pic>
        <p:nvPicPr>
          <p:cNvPr id="26" name="Image 24" descr="preencoded.png">    </p:cNvPr>
          <p:cNvPicPr>
            <a:picLocks noChangeAspect="1"/>
          </p:cNvPicPr>
          <p:nvPr/>
        </p:nvPicPr>
        <p:blipFill>
          <a:blip r:embed="rId25"/>
          <a:stretch>
            <a:fillRect/>
          </a:stretch>
        </p:blipFill>
        <p:spPr>
          <a:xfrm>
            <a:off x="6400800" y="5314950"/>
            <a:ext cx="152400" cy="152400"/>
          </a:xfrm>
          <a:prstGeom prst="rect">
            <a:avLst/>
          </a:prstGeom>
        </p:spPr>
      </p:pic>
      <p:pic>
        <p:nvPicPr>
          <p:cNvPr id="27" name="Image 25" descr="preencoded.png">    </p:cNvPr>
          <p:cNvPicPr>
            <a:picLocks noChangeAspect="1"/>
          </p:cNvPicPr>
          <p:nvPr/>
        </p:nvPicPr>
        <p:blipFill>
          <a:blip r:embed="rId26"/>
          <a:stretch>
            <a:fillRect/>
          </a:stretch>
        </p:blipFill>
        <p:spPr>
          <a:xfrm>
            <a:off x="6400800" y="5619750"/>
            <a:ext cx="152400" cy="152400"/>
          </a:xfrm>
          <a:prstGeom prst="rect">
            <a:avLst/>
          </a:prstGeom>
        </p:spPr>
      </p:pic>
      <p:sp>
        <p:nvSpPr>
          <p:cNvPr id="28"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Nanum Gothic" pitchFamily="34" charset="0"/>
                <a:ea typeface="Nanum Gothic" pitchFamily="34" charset="-122"/>
                <a:cs typeface="Nanum Gothic" pitchFamily="34" charset="-120"/>
              </a:rPr>
              <a:t>핵심 기술: AI 프로토타이핑 도구</a:t>
            </a:r>
            <a:endParaRPr lang="en-US" sz="2700" dirty="0"/>
          </a:p>
        </p:txBody>
      </p:sp>
      <p:sp>
        <p:nvSpPr>
          <p:cNvPr id="29" name="Text 1"/>
          <p:cNvSpPr/>
          <p:nvPr/>
        </p:nvSpPr>
        <p:spPr>
          <a:xfrm>
            <a:off x="1295400" y="1428750"/>
            <a:ext cx="197739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Claude (클로드)</a:t>
            </a:r>
            <a:endParaRPr lang="en-US" sz="1800" dirty="0"/>
          </a:p>
        </p:txBody>
      </p:sp>
      <p:sp>
        <p:nvSpPr>
          <p:cNvPr id="30" name="Text 2"/>
          <p:cNvSpPr/>
          <p:nvPr/>
        </p:nvSpPr>
        <p:spPr>
          <a:xfrm>
            <a:off x="571500" y="1981200"/>
            <a:ext cx="521970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대화형 AI 코딩 파트너</a:t>
            </a:r>
            <a:endParaRPr lang="en-US" sz="1200" dirty="0"/>
          </a:p>
        </p:txBody>
      </p:sp>
      <p:sp>
        <p:nvSpPr>
          <p:cNvPr id="31" name="Text 3"/>
          <p:cNvSpPr/>
          <p:nvPr/>
        </p:nvSpPr>
        <p:spPr>
          <a:xfrm>
            <a:off x="800100" y="2286000"/>
            <a:ext cx="25831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대용량 맥락 처리와 안정적인 응답</a:t>
            </a:r>
            <a:endParaRPr lang="en-US" sz="1200" dirty="0"/>
          </a:p>
        </p:txBody>
      </p:sp>
      <p:sp>
        <p:nvSpPr>
          <p:cNvPr id="32" name="Text 4"/>
          <p:cNvSpPr/>
          <p:nvPr/>
        </p:nvSpPr>
        <p:spPr>
          <a:xfrm>
            <a:off x="800100" y="2590800"/>
            <a:ext cx="49911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"사용자 프로필 화면에 편집 기능을 추가하려면 어떻게 구조를 잡아야 할까?"와 같이 질문에 답변</a:t>
            </a:r>
            <a:endParaRPr lang="en-US" sz="1200" dirty="0"/>
          </a:p>
        </p:txBody>
      </p:sp>
      <p:sp>
        <p:nvSpPr>
          <p:cNvPr id="33" name="Text 5"/>
          <p:cNvSpPr/>
          <p:nvPr/>
        </p:nvSpPr>
        <p:spPr>
          <a:xfrm>
            <a:off x="800100" y="3124200"/>
            <a:ext cx="275463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전체적인 설계 방향을 단계별로 제안</a:t>
            </a:r>
            <a:endParaRPr lang="en-US" sz="1200" dirty="0"/>
          </a:p>
        </p:txBody>
      </p:sp>
      <p:sp>
        <p:nvSpPr>
          <p:cNvPr id="34" name="Text 6"/>
          <p:cNvSpPr/>
          <p:nvPr/>
        </p:nvSpPr>
        <p:spPr>
          <a:xfrm>
            <a:off x="7124700" y="1428750"/>
            <a:ext cx="168021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Cursor (커서)</a:t>
            </a:r>
            <a:endParaRPr lang="en-US" sz="1800" dirty="0"/>
          </a:p>
        </p:txBody>
      </p:sp>
      <p:sp>
        <p:nvSpPr>
          <p:cNvPr id="35" name="Text 7"/>
          <p:cNvSpPr/>
          <p:nvPr/>
        </p:nvSpPr>
        <p:spPr>
          <a:xfrm>
            <a:off x="6400800" y="1981200"/>
            <a:ext cx="521970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AI 통합 코드 에디터</a:t>
            </a:r>
            <a:endParaRPr lang="en-US" sz="1200" dirty="0"/>
          </a:p>
        </p:txBody>
      </p:sp>
      <p:sp>
        <p:nvSpPr>
          <p:cNvPr id="36" name="Text 8"/>
          <p:cNvSpPr/>
          <p:nvPr/>
        </p:nvSpPr>
        <p:spPr>
          <a:xfrm>
            <a:off x="6629400" y="2286000"/>
            <a:ext cx="324612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Visual Studio Code와 유사한 인터페이스</a:t>
            </a:r>
            <a:endParaRPr lang="en-US" sz="1200" dirty="0"/>
          </a:p>
        </p:txBody>
      </p:sp>
      <p:sp>
        <p:nvSpPr>
          <p:cNvPr id="37" name="Text 9"/>
          <p:cNvSpPr/>
          <p:nvPr/>
        </p:nvSpPr>
        <p:spPr>
          <a:xfrm>
            <a:off x="6629400" y="2590800"/>
            <a:ext cx="561213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"이 버튼을 화면 중앙에 오도록 CSS를 수정해줘"와 같은 자연어 명령 처리</a:t>
            </a:r>
            <a:endParaRPr lang="en-US" sz="1200" dirty="0"/>
          </a:p>
        </p:txBody>
      </p:sp>
      <p:sp>
        <p:nvSpPr>
          <p:cNvPr id="38" name="Text 10"/>
          <p:cNvSpPr/>
          <p:nvPr/>
        </p:nvSpPr>
        <p:spPr>
          <a:xfrm>
            <a:off x="6629400" y="2895600"/>
            <a:ext cx="417195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AI가 코드베이스를 파악하여 변경사항을 자동으로 적용</a:t>
            </a:r>
            <a:endParaRPr lang="en-US" sz="1200" dirty="0"/>
          </a:p>
        </p:txBody>
      </p:sp>
      <p:sp>
        <p:nvSpPr>
          <p:cNvPr id="39" name="Text 11"/>
          <p:cNvSpPr/>
          <p:nvPr/>
        </p:nvSpPr>
        <p:spPr>
          <a:xfrm>
            <a:off x="1295400" y="4114800"/>
            <a:ext cx="134874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Bolt (볼트)</a:t>
            </a:r>
            <a:endParaRPr lang="en-US" sz="1800" dirty="0"/>
          </a:p>
        </p:txBody>
      </p:sp>
      <p:sp>
        <p:nvSpPr>
          <p:cNvPr id="40" name="Text 12"/>
          <p:cNvSpPr/>
          <p:nvPr/>
        </p:nvSpPr>
        <p:spPr>
          <a:xfrm>
            <a:off x="571500" y="4667250"/>
            <a:ext cx="521970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브라우저 기반 AI 앱 빌더</a:t>
            </a:r>
            <a:endParaRPr lang="en-US" sz="1200" dirty="0"/>
          </a:p>
        </p:txBody>
      </p:sp>
      <p:sp>
        <p:nvSpPr>
          <p:cNvPr id="41" name="Text 13"/>
          <p:cNvSpPr/>
          <p:nvPr/>
        </p:nvSpPr>
        <p:spPr>
          <a:xfrm>
            <a:off x="800100" y="4972050"/>
            <a:ext cx="323469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코딩 없이 앱을 만들고 배포할 수 있게 해줌</a:t>
            </a:r>
            <a:endParaRPr lang="en-US" sz="1200" dirty="0"/>
          </a:p>
        </p:txBody>
      </p:sp>
      <p:sp>
        <p:nvSpPr>
          <p:cNvPr id="42" name="Text 14"/>
          <p:cNvSpPr/>
          <p:nvPr/>
        </p:nvSpPr>
        <p:spPr>
          <a:xfrm>
            <a:off x="800100" y="5276850"/>
            <a:ext cx="49911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"사용자 위치 기반의 날씨 확인 모바일 앱 만들기"와 같은 텍스트 프롬프트를 풀스택 애플리케이션으로 전환</a:t>
            </a:r>
            <a:endParaRPr lang="en-US" sz="1200" dirty="0"/>
          </a:p>
        </p:txBody>
      </p:sp>
      <p:sp>
        <p:nvSpPr>
          <p:cNvPr id="43" name="Text 15"/>
          <p:cNvSpPr/>
          <p:nvPr/>
        </p:nvSpPr>
        <p:spPr>
          <a:xfrm>
            <a:off x="800100" y="5810250"/>
            <a:ext cx="318897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실시간으로 앱을 개선할 수 있는 기능 제공</a:t>
            </a:r>
            <a:endParaRPr lang="en-US" sz="1200" dirty="0"/>
          </a:p>
        </p:txBody>
      </p:sp>
      <p:sp>
        <p:nvSpPr>
          <p:cNvPr id="44" name="Text 16"/>
          <p:cNvSpPr/>
          <p:nvPr/>
        </p:nvSpPr>
        <p:spPr>
          <a:xfrm>
            <a:off x="7124700" y="4114800"/>
            <a:ext cx="15544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Figma Sites</a:t>
            </a:r>
            <a:endParaRPr lang="en-US" sz="1800" dirty="0"/>
          </a:p>
        </p:txBody>
      </p:sp>
      <p:sp>
        <p:nvSpPr>
          <p:cNvPr id="45" name="Text 17"/>
          <p:cNvSpPr/>
          <p:nvPr/>
        </p:nvSpPr>
        <p:spPr>
          <a:xfrm>
            <a:off x="6400800" y="4667250"/>
            <a:ext cx="521970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디자인을 웹사이트로 변환</a:t>
            </a:r>
            <a:endParaRPr lang="en-US" sz="1200" dirty="0"/>
          </a:p>
        </p:txBody>
      </p:sp>
      <p:sp>
        <p:nvSpPr>
          <p:cNvPr id="46" name="Text 18"/>
          <p:cNvSpPr/>
          <p:nvPr/>
        </p:nvSpPr>
        <p:spPr>
          <a:xfrm>
            <a:off x="6629400" y="4972050"/>
            <a:ext cx="433197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디자인한 UI를 별도 코딩 작업 없이 실제 웹사이트로 변환</a:t>
            </a:r>
            <a:endParaRPr lang="en-US" sz="1200" dirty="0"/>
          </a:p>
        </p:txBody>
      </p:sp>
      <p:sp>
        <p:nvSpPr>
          <p:cNvPr id="47" name="Text 19"/>
          <p:cNvSpPr/>
          <p:nvPr/>
        </p:nvSpPr>
        <p:spPr>
          <a:xfrm>
            <a:off x="6629400" y="5276850"/>
            <a:ext cx="491490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디자인 통합, 반응형 레이아웃 지원, 인터랙션 및 애니메이션 추가</a:t>
            </a:r>
            <a:endParaRPr lang="en-US" sz="1200" dirty="0"/>
          </a:p>
        </p:txBody>
      </p:sp>
      <p:sp>
        <p:nvSpPr>
          <p:cNvPr id="48" name="Text 20"/>
          <p:cNvSpPr/>
          <p:nvPr/>
        </p:nvSpPr>
        <p:spPr>
          <a:xfrm>
            <a:off x="6629400" y="5581650"/>
            <a:ext cx="52120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디자이너가 직접 웹 프로토타입을 빠르게 만들고 공유할 수 있도록 함</a:t>
            </a:r>
            <a:endParaRPr lang="en-US" sz="1200" dirty="0"/>
          </a:p>
        </p:txBody>
      </p:sp>
      <p:sp>
        <p:nvSpPr>
          <p:cNvPr id="49" name="Text 21"/>
          <p:cNvSpPr/>
          <p:nvPr/>
        </p:nvSpPr>
        <p:spPr>
          <a:xfrm>
            <a:off x="381000" y="6400800"/>
            <a:ext cx="11430000" cy="190500"/>
          </a:xfrm>
          <a:prstGeom prst="rect">
            <a:avLst/>
          </a:prstGeom>
          <a:noFill/>
          <a:ln/>
        </p:spPr>
        <p:txBody>
          <a:bodyPr wrap="square" lIns="0" tIns="0" rIns="0" bIns="0" rtlCol="0" anchor="t" vert="horz"/>
          <a:lstStyle/>
          <a:p>
            <a:pPr algn="r" indent="0" marL="0">
              <a:lnSpc>
                <a:spcPts val="1500"/>
              </a:lnSpc>
              <a:buNone/>
            </a:pPr>
            <a:r>
              <a:rPr lang="en-US" sz="1050" dirty="0">
                <a:solidFill>
                  <a:srgbClr val="6B7280"/>
                </a:solidFill>
                <a:latin typeface="Noto Sans KR" pitchFamily="34" charset="0"/>
                <a:ea typeface="Noto Sans KR" pitchFamily="34" charset="-122"/>
                <a:cs typeface="Noto Sans KR" pitchFamily="34" charset="-120"/>
              </a:rPr>
              <a:t>혁신적 UI/UX 컨설팅 제안서 | 5/9</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186113" y="1181100"/>
            <a:ext cx="476250" cy="476250"/>
          </a:xfrm>
          <a:prstGeom prst="rect">
            <a:avLst/>
          </a:prstGeom>
        </p:spPr>
      </p:pic>
      <p:pic>
        <p:nvPicPr>
          <p:cNvPr id="5" name="Image 3" descr="preencoded.png">    </p:cNvPr>
          <p:cNvPicPr>
            <a:picLocks noChangeAspect="1"/>
          </p:cNvPicPr>
          <p:nvPr/>
        </p:nvPicPr>
        <p:blipFill>
          <a:blip r:embed="rId4"/>
          <a:stretch>
            <a:fillRect/>
          </a:stretch>
        </p:blipFill>
        <p:spPr>
          <a:xfrm>
            <a:off x="4086225" y="1562100"/>
            <a:ext cx="914400" cy="19050"/>
          </a:xfrm>
          <a:prstGeom prst="rect">
            <a:avLst/>
          </a:prstGeom>
        </p:spPr>
      </p:pic>
      <p:pic>
        <p:nvPicPr>
          <p:cNvPr id="6" name="Image 4" descr="preencoded.png">    </p:cNvPr>
          <p:cNvPicPr>
            <a:picLocks noChangeAspect="1"/>
          </p:cNvPicPr>
          <p:nvPr/>
        </p:nvPicPr>
        <p:blipFill>
          <a:blip r:embed="rId5"/>
          <a:stretch>
            <a:fillRect/>
          </a:stretch>
        </p:blipFill>
        <p:spPr>
          <a:xfrm>
            <a:off x="5443538" y="1181100"/>
            <a:ext cx="476250" cy="476250"/>
          </a:xfrm>
          <a:prstGeom prst="rect">
            <a:avLst/>
          </a:prstGeom>
        </p:spPr>
      </p:pic>
      <p:pic>
        <p:nvPicPr>
          <p:cNvPr id="7" name="Image 5" descr="preencoded.png">    </p:cNvPr>
          <p:cNvPicPr>
            <a:picLocks noChangeAspect="1"/>
          </p:cNvPicPr>
          <p:nvPr/>
        </p:nvPicPr>
        <p:blipFill>
          <a:blip r:embed="rId6"/>
          <a:stretch>
            <a:fillRect/>
          </a:stretch>
        </p:blipFill>
        <p:spPr>
          <a:xfrm>
            <a:off x="6362700" y="1562100"/>
            <a:ext cx="914400" cy="19050"/>
          </a:xfrm>
          <a:prstGeom prst="rect">
            <a:avLst/>
          </a:prstGeom>
        </p:spPr>
      </p:pic>
      <p:pic>
        <p:nvPicPr>
          <p:cNvPr id="8" name="Image 6" descr="preencoded.png">    </p:cNvPr>
          <p:cNvPicPr>
            <a:picLocks noChangeAspect="1"/>
          </p:cNvPicPr>
          <p:nvPr/>
        </p:nvPicPr>
        <p:blipFill>
          <a:blip r:embed="rId7"/>
          <a:stretch>
            <a:fillRect/>
          </a:stretch>
        </p:blipFill>
        <p:spPr>
          <a:xfrm>
            <a:off x="8115300" y="1181100"/>
            <a:ext cx="476250" cy="476250"/>
          </a:xfrm>
          <a:prstGeom prst="rect">
            <a:avLst/>
          </a:prstGeom>
        </p:spPr>
      </p:pic>
      <p:pic>
        <p:nvPicPr>
          <p:cNvPr id="9" name="Image 7" descr="preencoded.png">    </p:cNvPr>
          <p:cNvPicPr>
            <a:picLocks noChangeAspect="1"/>
          </p:cNvPicPr>
          <p:nvPr/>
        </p:nvPicPr>
        <p:blipFill>
          <a:blip r:embed="rId8"/>
          <a:stretch>
            <a:fillRect/>
          </a:stretch>
        </p:blipFill>
        <p:spPr>
          <a:xfrm>
            <a:off x="381000" y="2266950"/>
            <a:ext cx="3657600" cy="2971800"/>
          </a:xfrm>
          <a:prstGeom prst="rect">
            <a:avLst/>
          </a:prstGeom>
        </p:spPr>
      </p:pic>
      <p:pic>
        <p:nvPicPr>
          <p:cNvPr id="10" name="Image 8" descr="preencoded.png">    </p:cNvPr>
          <p:cNvPicPr>
            <a:picLocks noChangeAspect="1"/>
          </p:cNvPicPr>
          <p:nvPr/>
        </p:nvPicPr>
        <p:blipFill>
          <a:blip r:embed="rId9"/>
          <a:stretch>
            <a:fillRect/>
          </a:stretch>
        </p:blipFill>
        <p:spPr>
          <a:xfrm>
            <a:off x="571500" y="2495550"/>
            <a:ext cx="142875" cy="190500"/>
          </a:xfrm>
          <a:prstGeom prst="rect">
            <a:avLst/>
          </a:prstGeom>
        </p:spPr>
      </p:pic>
      <p:pic>
        <p:nvPicPr>
          <p:cNvPr id="11" name="Image 9" descr="preencoded.png">    </p:cNvPr>
          <p:cNvPicPr>
            <a:picLocks noChangeAspect="1"/>
          </p:cNvPicPr>
          <p:nvPr/>
        </p:nvPicPr>
        <p:blipFill>
          <a:blip r:embed="rId10"/>
          <a:stretch>
            <a:fillRect/>
          </a:stretch>
        </p:blipFill>
        <p:spPr>
          <a:xfrm>
            <a:off x="571500" y="2876550"/>
            <a:ext cx="152400" cy="152400"/>
          </a:xfrm>
          <a:prstGeom prst="rect">
            <a:avLst/>
          </a:prstGeom>
        </p:spPr>
      </p:pic>
      <p:pic>
        <p:nvPicPr>
          <p:cNvPr id="12" name="Image 10" descr="preencoded.png">    </p:cNvPr>
          <p:cNvPicPr>
            <a:picLocks noChangeAspect="1"/>
          </p:cNvPicPr>
          <p:nvPr/>
        </p:nvPicPr>
        <p:blipFill>
          <a:blip r:embed="rId11"/>
          <a:stretch>
            <a:fillRect/>
          </a:stretch>
        </p:blipFill>
        <p:spPr>
          <a:xfrm>
            <a:off x="571500" y="3219450"/>
            <a:ext cx="152400" cy="152400"/>
          </a:xfrm>
          <a:prstGeom prst="rect">
            <a:avLst/>
          </a:prstGeom>
        </p:spPr>
      </p:pic>
      <p:pic>
        <p:nvPicPr>
          <p:cNvPr id="13" name="Image 11" descr="preencoded.png">    </p:cNvPr>
          <p:cNvPicPr>
            <a:picLocks noChangeAspect="1"/>
          </p:cNvPicPr>
          <p:nvPr/>
        </p:nvPicPr>
        <p:blipFill>
          <a:blip r:embed="rId12"/>
          <a:stretch>
            <a:fillRect/>
          </a:stretch>
        </p:blipFill>
        <p:spPr>
          <a:xfrm>
            <a:off x="571500" y="379095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571500" y="436245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4267200" y="2266950"/>
            <a:ext cx="3657600" cy="2971800"/>
          </a:xfrm>
          <a:prstGeom prst="rect">
            <a:avLst/>
          </a:prstGeom>
        </p:spPr>
      </p:pic>
      <p:pic>
        <p:nvPicPr>
          <p:cNvPr id="16" name="Image 14" descr="preencoded.png">    </p:cNvPr>
          <p:cNvPicPr>
            <a:picLocks noChangeAspect="1"/>
          </p:cNvPicPr>
          <p:nvPr/>
        </p:nvPicPr>
        <p:blipFill>
          <a:blip r:embed="rId15"/>
          <a:stretch>
            <a:fillRect/>
          </a:stretch>
        </p:blipFill>
        <p:spPr>
          <a:xfrm>
            <a:off x="4457700" y="2495550"/>
            <a:ext cx="190500" cy="190500"/>
          </a:xfrm>
          <a:prstGeom prst="rect">
            <a:avLst/>
          </a:prstGeom>
        </p:spPr>
      </p:pic>
      <p:pic>
        <p:nvPicPr>
          <p:cNvPr id="17" name="Image 15" descr="preencoded.png">    </p:cNvPr>
          <p:cNvPicPr>
            <a:picLocks noChangeAspect="1"/>
          </p:cNvPicPr>
          <p:nvPr/>
        </p:nvPicPr>
        <p:blipFill>
          <a:blip r:embed="rId16"/>
          <a:stretch>
            <a:fillRect/>
          </a:stretch>
        </p:blipFill>
        <p:spPr>
          <a:xfrm>
            <a:off x="4457700" y="3143250"/>
            <a:ext cx="152400" cy="152400"/>
          </a:xfrm>
          <a:prstGeom prst="rect">
            <a:avLst/>
          </a:prstGeom>
        </p:spPr>
      </p:pic>
      <p:pic>
        <p:nvPicPr>
          <p:cNvPr id="18" name="Image 16" descr="preencoded.png">    </p:cNvPr>
          <p:cNvPicPr>
            <a:picLocks noChangeAspect="1"/>
          </p:cNvPicPr>
          <p:nvPr/>
        </p:nvPicPr>
        <p:blipFill>
          <a:blip r:embed="rId17"/>
          <a:stretch>
            <a:fillRect/>
          </a:stretch>
        </p:blipFill>
        <p:spPr>
          <a:xfrm>
            <a:off x="4457700" y="3714750"/>
            <a:ext cx="152400" cy="152400"/>
          </a:xfrm>
          <a:prstGeom prst="rect">
            <a:avLst/>
          </a:prstGeom>
        </p:spPr>
      </p:pic>
      <p:pic>
        <p:nvPicPr>
          <p:cNvPr id="19" name="Image 17" descr="preencoded.png">    </p:cNvPr>
          <p:cNvPicPr>
            <a:picLocks noChangeAspect="1"/>
          </p:cNvPicPr>
          <p:nvPr/>
        </p:nvPicPr>
        <p:blipFill>
          <a:blip r:embed="rId18"/>
          <a:stretch>
            <a:fillRect/>
          </a:stretch>
        </p:blipFill>
        <p:spPr>
          <a:xfrm>
            <a:off x="4457700" y="4286250"/>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4457700" y="485775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8153400" y="2266950"/>
            <a:ext cx="3657600" cy="2971800"/>
          </a:xfrm>
          <a:prstGeom prst="rect">
            <a:avLst/>
          </a:prstGeom>
        </p:spPr>
      </p:pic>
      <p:pic>
        <p:nvPicPr>
          <p:cNvPr id="22" name="Image 20" descr="preencoded.png">    </p:cNvPr>
          <p:cNvPicPr>
            <a:picLocks noChangeAspect="1"/>
          </p:cNvPicPr>
          <p:nvPr/>
        </p:nvPicPr>
        <p:blipFill>
          <a:blip r:embed="rId21"/>
          <a:stretch>
            <a:fillRect/>
          </a:stretch>
        </p:blipFill>
        <p:spPr>
          <a:xfrm>
            <a:off x="8343900" y="2495550"/>
            <a:ext cx="142875" cy="190500"/>
          </a:xfrm>
          <a:prstGeom prst="rect">
            <a:avLst/>
          </a:prstGeom>
        </p:spPr>
      </p:pic>
      <p:pic>
        <p:nvPicPr>
          <p:cNvPr id="23" name="Image 21" descr="preencoded.png">    </p:cNvPr>
          <p:cNvPicPr>
            <a:picLocks noChangeAspect="1"/>
          </p:cNvPicPr>
          <p:nvPr/>
        </p:nvPicPr>
        <p:blipFill>
          <a:blip r:embed="rId22"/>
          <a:stretch>
            <a:fillRect/>
          </a:stretch>
        </p:blipFill>
        <p:spPr>
          <a:xfrm>
            <a:off x="8343900" y="2876550"/>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8343900" y="3448050"/>
            <a:ext cx="152400" cy="152400"/>
          </a:xfrm>
          <a:prstGeom prst="rect">
            <a:avLst/>
          </a:prstGeom>
        </p:spPr>
      </p:pic>
      <p:pic>
        <p:nvPicPr>
          <p:cNvPr id="25" name="Image 23" descr="preencoded.png">    </p:cNvPr>
          <p:cNvPicPr>
            <a:picLocks noChangeAspect="1"/>
          </p:cNvPicPr>
          <p:nvPr/>
        </p:nvPicPr>
        <p:blipFill>
          <a:blip r:embed="rId24"/>
          <a:stretch>
            <a:fillRect/>
          </a:stretch>
        </p:blipFill>
        <p:spPr>
          <a:xfrm>
            <a:off x="8343900" y="4019550"/>
            <a:ext cx="152400" cy="152400"/>
          </a:xfrm>
          <a:prstGeom prst="rect">
            <a:avLst/>
          </a:prstGeom>
        </p:spPr>
      </p:pic>
      <p:pic>
        <p:nvPicPr>
          <p:cNvPr id="26" name="Image 24" descr="preencoded.png">    </p:cNvPr>
          <p:cNvPicPr>
            <a:picLocks noChangeAspect="1"/>
          </p:cNvPicPr>
          <p:nvPr/>
        </p:nvPicPr>
        <p:blipFill>
          <a:blip r:embed="rId25"/>
          <a:stretch>
            <a:fillRect/>
          </a:stretch>
        </p:blipFill>
        <p:spPr>
          <a:xfrm>
            <a:off x="8343900" y="4591050"/>
            <a:ext cx="152400" cy="152400"/>
          </a:xfrm>
          <a:prstGeom prst="rect">
            <a:avLst/>
          </a:prstGeom>
        </p:spPr>
      </p:pic>
      <p:sp>
        <p:nvSpPr>
          <p:cNvPr id="27"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Nanum Gothic" pitchFamily="34" charset="0"/>
                <a:ea typeface="Nanum Gothic" pitchFamily="34" charset="-122"/>
                <a:cs typeface="Nanum Gothic" pitchFamily="34" charset="-120"/>
              </a:rPr>
              <a:t>새로운 컨설팅 프로세스</a:t>
            </a:r>
            <a:endParaRPr lang="en-US" sz="2700" dirty="0"/>
          </a:p>
        </p:txBody>
      </p:sp>
      <p:sp>
        <p:nvSpPr>
          <p:cNvPr id="28" name="Text 1"/>
          <p:cNvSpPr/>
          <p:nvPr/>
        </p:nvSpPr>
        <p:spPr>
          <a:xfrm>
            <a:off x="3367088" y="1285875"/>
            <a:ext cx="1371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1</a:t>
            </a:r>
            <a:endParaRPr lang="en-US" sz="1500" dirty="0"/>
          </a:p>
        </p:txBody>
      </p:sp>
      <p:sp>
        <p:nvSpPr>
          <p:cNvPr id="29" name="Text 2"/>
          <p:cNvSpPr/>
          <p:nvPr/>
        </p:nvSpPr>
        <p:spPr>
          <a:xfrm>
            <a:off x="2905125" y="1733550"/>
            <a:ext cx="12458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Noto Sans KR" pitchFamily="34" charset="0"/>
                <a:ea typeface="Noto Sans KR" pitchFamily="34" charset="-122"/>
                <a:cs typeface="Noto Sans KR" pitchFamily="34" charset="-120"/>
              </a:rPr>
              <a:t>아이디어 구체화</a:t>
            </a:r>
            <a:endParaRPr lang="en-US" sz="1200" dirty="0"/>
          </a:p>
        </p:txBody>
      </p:sp>
      <p:sp>
        <p:nvSpPr>
          <p:cNvPr id="30" name="Text 3"/>
          <p:cNvSpPr/>
          <p:nvPr/>
        </p:nvSpPr>
        <p:spPr>
          <a:xfrm>
            <a:off x="5624513" y="1285875"/>
            <a:ext cx="1371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2</a:t>
            </a:r>
            <a:endParaRPr lang="en-US" sz="1500" dirty="0"/>
          </a:p>
        </p:txBody>
      </p:sp>
      <p:sp>
        <p:nvSpPr>
          <p:cNvPr id="31" name="Text 4"/>
          <p:cNvSpPr/>
          <p:nvPr/>
        </p:nvSpPr>
        <p:spPr>
          <a:xfrm>
            <a:off x="5143500" y="1733550"/>
            <a:ext cx="1291590"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Noto Sans KR" pitchFamily="34" charset="0"/>
                <a:ea typeface="Noto Sans KR" pitchFamily="34" charset="-122"/>
                <a:cs typeface="Noto Sans KR" pitchFamily="34" charset="-120"/>
              </a:rPr>
              <a:t>테스트 및 최적화</a:t>
            </a:r>
            <a:endParaRPr lang="en-US" sz="1200" dirty="0"/>
          </a:p>
        </p:txBody>
      </p:sp>
      <p:sp>
        <p:nvSpPr>
          <p:cNvPr id="32" name="Text 5"/>
          <p:cNvSpPr/>
          <p:nvPr/>
        </p:nvSpPr>
        <p:spPr>
          <a:xfrm>
            <a:off x="8296275" y="1285875"/>
            <a:ext cx="1371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3</a:t>
            </a:r>
            <a:endParaRPr lang="en-US" sz="1500" dirty="0"/>
          </a:p>
        </p:txBody>
      </p:sp>
      <p:sp>
        <p:nvSpPr>
          <p:cNvPr id="33" name="Text 6"/>
          <p:cNvSpPr/>
          <p:nvPr/>
        </p:nvSpPr>
        <p:spPr>
          <a:xfrm>
            <a:off x="7419975" y="1733550"/>
            <a:ext cx="2240280"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Noto Sans KR" pitchFamily="34" charset="0"/>
                <a:ea typeface="Noto Sans KR" pitchFamily="34" charset="-122"/>
                <a:cs typeface="Noto Sans KR" pitchFamily="34" charset="-120"/>
              </a:rPr>
              <a:t>개발 연계를 위한 최종 산출물</a:t>
            </a:r>
            <a:endParaRPr lang="en-US" sz="1200" dirty="0"/>
          </a:p>
        </p:txBody>
      </p:sp>
      <p:sp>
        <p:nvSpPr>
          <p:cNvPr id="34" name="Text 7"/>
          <p:cNvSpPr/>
          <p:nvPr/>
        </p:nvSpPr>
        <p:spPr>
          <a:xfrm>
            <a:off x="790575" y="2457450"/>
            <a:ext cx="3276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6A34A"/>
                </a:solidFill>
                <a:latin typeface="Nanum Gothic" pitchFamily="34" charset="0"/>
                <a:ea typeface="Nanum Gothic" pitchFamily="34" charset="-122"/>
                <a:cs typeface="Nanum Gothic" pitchFamily="34" charset="-120"/>
              </a:rPr>
              <a:t>아이디어 구체화 및 시각화</a:t>
            </a:r>
            <a:endParaRPr lang="en-US" sz="1500" dirty="0"/>
          </a:p>
        </p:txBody>
      </p:sp>
      <p:sp>
        <p:nvSpPr>
          <p:cNvPr id="35" name="Text 8"/>
          <p:cNvSpPr/>
          <p:nvPr/>
        </p:nvSpPr>
        <p:spPr>
          <a:xfrm>
            <a:off x="800100" y="2838450"/>
            <a:ext cx="341757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AI 기반 바이브 코딩(Vibe Coding) 기술 활용</a:t>
            </a:r>
            <a:endParaRPr lang="en-US" sz="1200" dirty="0"/>
          </a:p>
        </p:txBody>
      </p:sp>
      <p:sp>
        <p:nvSpPr>
          <p:cNvPr id="36" name="Text 9"/>
          <p:cNvSpPr/>
          <p:nvPr/>
        </p:nvSpPr>
        <p:spPr>
          <a:xfrm>
            <a:off x="800100" y="31813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고객의 아이디어를 HTML 기반 동적 프로토타입으로 빠르게 구현</a:t>
            </a:r>
            <a:endParaRPr lang="en-US" sz="1200" dirty="0"/>
          </a:p>
        </p:txBody>
      </p:sp>
      <p:sp>
        <p:nvSpPr>
          <p:cNvPr id="37" name="Text 10"/>
          <p:cNvSpPr/>
          <p:nvPr/>
        </p:nvSpPr>
        <p:spPr>
          <a:xfrm>
            <a:off x="800100" y="37528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개발자 아닌 기획자, 디자이너도 자연어로 기능 구현 가능</a:t>
            </a:r>
            <a:endParaRPr lang="en-US" sz="1200" dirty="0"/>
          </a:p>
        </p:txBody>
      </p:sp>
      <p:sp>
        <p:nvSpPr>
          <p:cNvPr id="38" name="Text 11"/>
          <p:cNvSpPr/>
          <p:nvPr/>
        </p:nvSpPr>
        <p:spPr>
          <a:xfrm>
            <a:off x="800100" y="43243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아이디어 구상부터 구현까지의 간극을 획기적으로 줄임</a:t>
            </a:r>
            <a:endParaRPr lang="en-US" sz="1200" dirty="0"/>
          </a:p>
        </p:txBody>
      </p:sp>
      <p:sp>
        <p:nvSpPr>
          <p:cNvPr id="39" name="Text 12"/>
          <p:cNvSpPr/>
          <p:nvPr/>
        </p:nvSpPr>
        <p:spPr>
          <a:xfrm>
            <a:off x="4724400" y="2457450"/>
            <a:ext cx="3276600" cy="533400"/>
          </a:xfrm>
          <a:prstGeom prst="rect">
            <a:avLst/>
          </a:prstGeom>
          <a:noFill/>
          <a:ln/>
        </p:spPr>
        <p:txBody>
          <a:bodyPr wrap="square" lIns="0" tIns="0" rIns="0" bIns="0" rtlCol="0" anchor="t" vert="horz"/>
          <a:lstStyle/>
          <a:p>
            <a:pPr indent="0" marL="0">
              <a:lnSpc>
                <a:spcPts val="2100"/>
              </a:lnSpc>
              <a:buNone/>
            </a:pPr>
            <a:r>
              <a:rPr lang="en-US" sz="1500" b="1" dirty="0">
                <a:solidFill>
                  <a:srgbClr val="F97316"/>
                </a:solidFill>
                <a:latin typeface="Nanum Gothic" pitchFamily="34" charset="0"/>
                <a:ea typeface="Nanum Gothic" pitchFamily="34" charset="-122"/>
                <a:cs typeface="Nanum Gothic" pitchFamily="34" charset="-120"/>
              </a:rPr>
              <a:t>동적 프로토타입 기반 테스트 및 최적화</a:t>
            </a:r>
            <a:endParaRPr lang="en-US" sz="1500" dirty="0"/>
          </a:p>
        </p:txBody>
      </p:sp>
      <p:sp>
        <p:nvSpPr>
          <p:cNvPr id="40" name="Text 13"/>
          <p:cNvSpPr/>
          <p:nvPr/>
        </p:nvSpPr>
        <p:spPr>
          <a:xfrm>
            <a:off x="4686300" y="31051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실제 앱처럼 작동하는 프로토타입을 통한 직접적인 �体험</a:t>
            </a:r>
            <a:endParaRPr lang="en-US" sz="1200" dirty="0"/>
          </a:p>
        </p:txBody>
      </p:sp>
      <p:sp>
        <p:nvSpPr>
          <p:cNvPr id="41" name="Text 14"/>
          <p:cNvSpPr/>
          <p:nvPr/>
        </p:nvSpPr>
        <p:spPr>
          <a:xfrm>
            <a:off x="4686300" y="36766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고객 동선, UI 배치, 인터랙션 등을 테스트하고 최적화</a:t>
            </a:r>
            <a:endParaRPr lang="en-US" sz="1200" dirty="0"/>
          </a:p>
        </p:txBody>
      </p:sp>
      <p:sp>
        <p:nvSpPr>
          <p:cNvPr id="42" name="Text 15"/>
          <p:cNvSpPr/>
          <p:nvPr/>
        </p:nvSpPr>
        <p:spPr>
          <a:xfrm>
            <a:off x="4686300" y="42481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"이 버튼을 화면 중앙에 오도록 CSS를 수정해줘"와 같이 구체적 피드백으로 실시간 개선</a:t>
            </a:r>
            <a:endParaRPr lang="en-US" sz="1200" dirty="0"/>
          </a:p>
        </p:txBody>
      </p:sp>
      <p:sp>
        <p:nvSpPr>
          <p:cNvPr id="43" name="Text 16"/>
          <p:cNvSpPr/>
          <p:nvPr/>
        </p:nvSpPr>
        <p:spPr>
          <a:xfrm>
            <a:off x="4686300" y="4819650"/>
            <a:ext cx="340614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제작 초기에 잠재적 문제점 발견 및 비용 절약</a:t>
            </a:r>
            <a:endParaRPr lang="en-US" sz="1200" dirty="0"/>
          </a:p>
        </p:txBody>
      </p:sp>
      <p:sp>
        <p:nvSpPr>
          <p:cNvPr id="44" name="Text 17"/>
          <p:cNvSpPr/>
          <p:nvPr/>
        </p:nvSpPr>
        <p:spPr>
          <a:xfrm>
            <a:off x="8562975" y="2457450"/>
            <a:ext cx="39319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6A34A"/>
                </a:solidFill>
                <a:latin typeface="Nanum Gothic" pitchFamily="34" charset="0"/>
                <a:ea typeface="Nanum Gothic" pitchFamily="34" charset="-122"/>
                <a:cs typeface="Nanum Gothic" pitchFamily="34" charset="-120"/>
              </a:rPr>
              <a:t>개발 연계를 위한 최종 산출물</a:t>
            </a:r>
            <a:endParaRPr lang="en-US" sz="1500" dirty="0"/>
          </a:p>
        </p:txBody>
      </p:sp>
      <p:sp>
        <p:nvSpPr>
          <p:cNvPr id="45" name="Text 18"/>
          <p:cNvSpPr/>
          <p:nvPr/>
        </p:nvSpPr>
        <p:spPr>
          <a:xfrm>
            <a:off x="8572500" y="28384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확정된 HTML 프로토타입을 실제 동작하는 코드 기반의 요구사항 정의서로 활용</a:t>
            </a:r>
            <a:endParaRPr lang="en-US" sz="1200" dirty="0"/>
          </a:p>
        </p:txBody>
      </p:sp>
      <p:sp>
        <p:nvSpPr>
          <p:cNvPr id="46" name="Text 19"/>
          <p:cNvSpPr/>
          <p:nvPr/>
        </p:nvSpPr>
        <p:spPr>
          <a:xfrm>
            <a:off x="8572500" y="34099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개발팀에 전달되어 오해를 줄이고 디자인 의도를 명확히 전달</a:t>
            </a:r>
            <a:endParaRPr lang="en-US" sz="1200" dirty="0"/>
          </a:p>
        </p:txBody>
      </p:sp>
      <p:sp>
        <p:nvSpPr>
          <p:cNvPr id="47" name="Text 20"/>
          <p:cNvSpPr/>
          <p:nvPr/>
        </p:nvSpPr>
        <p:spPr>
          <a:xfrm>
            <a:off x="8572500" y="39814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코드 기반 산출물로 안정성과 성능 개선에 집중 가능</a:t>
            </a:r>
            <a:endParaRPr lang="en-US" sz="1200" dirty="0"/>
          </a:p>
        </p:txBody>
      </p:sp>
      <p:sp>
        <p:nvSpPr>
          <p:cNvPr id="48" name="Text 21"/>
          <p:cNvSpPr/>
          <p:nvPr/>
        </p:nvSpPr>
        <p:spPr>
          <a:xfrm>
            <a:off x="8572500" y="4552950"/>
            <a:ext cx="30480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Noto Sans KR" pitchFamily="34" charset="0"/>
                <a:ea typeface="Noto Sans KR" pitchFamily="34" charset="-122"/>
                <a:cs typeface="Noto Sans KR" pitchFamily="34" charset="-120"/>
              </a:rPr>
              <a:t>Figma Sites와 같은 도구로 디자인을 실제 웹사이트로 변환하여 출판</a:t>
            </a:r>
            <a:endParaRPr lang="en-US" sz="1200" dirty="0"/>
          </a:p>
        </p:txBody>
      </p:sp>
      <p:sp>
        <p:nvSpPr>
          <p:cNvPr id="49" name="Text 22"/>
          <p:cNvSpPr/>
          <p:nvPr/>
        </p:nvSpPr>
        <p:spPr>
          <a:xfrm>
            <a:off x="381000" y="5467350"/>
            <a:ext cx="11430000" cy="190500"/>
          </a:xfrm>
          <a:prstGeom prst="rect">
            <a:avLst/>
          </a:prstGeom>
          <a:noFill/>
          <a:ln/>
        </p:spPr>
        <p:txBody>
          <a:bodyPr wrap="square" lIns="0" tIns="0" rIns="0" bIns="0" rtlCol="0" anchor="t" vert="horz"/>
          <a:lstStyle/>
          <a:p>
            <a:pPr algn="r" indent="0" marL="0">
              <a:lnSpc>
                <a:spcPts val="1500"/>
              </a:lnSpc>
              <a:buNone/>
            </a:pPr>
            <a:r>
              <a:rPr lang="en-US" sz="1050" dirty="0">
                <a:solidFill>
                  <a:srgbClr val="6B7280"/>
                </a:solidFill>
                <a:latin typeface="Noto Sans KR" pitchFamily="34" charset="0"/>
                <a:ea typeface="Noto Sans KR" pitchFamily="34" charset="-122"/>
                <a:cs typeface="Noto Sans KR" pitchFamily="34" charset="-120"/>
              </a:rPr>
              <a:t>혁신적 UI/UX 컨설팅 제안서 | 6/9</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2219325" y="1181100"/>
            <a:ext cx="7753350" cy="4953000"/>
          </a:xfrm>
          <a:prstGeom prst="rect">
            <a:avLst/>
          </a:prstGeom>
        </p:spPr>
      </p:pic>
      <p:pic>
        <p:nvPicPr>
          <p:cNvPr id="5" name="Image 3" descr="preencoded.png">    </p:cNvPr>
          <p:cNvPicPr>
            <a:picLocks noChangeAspect="1"/>
          </p:cNvPicPr>
          <p:nvPr/>
        </p:nvPicPr>
        <p:blipFill>
          <a:blip r:embed="rId4"/>
          <a:stretch>
            <a:fillRect/>
          </a:stretch>
        </p:blipFill>
        <p:spPr>
          <a:xfrm>
            <a:off x="2219325" y="1181100"/>
            <a:ext cx="7753350" cy="609600"/>
          </a:xfrm>
          <a:prstGeom prst="rect">
            <a:avLst/>
          </a:prstGeom>
        </p:spPr>
      </p:pic>
      <p:pic>
        <p:nvPicPr>
          <p:cNvPr id="6" name="Image 4" descr="preencoded.png">    </p:cNvPr>
          <p:cNvPicPr>
            <a:picLocks noChangeAspect="1"/>
          </p:cNvPicPr>
          <p:nvPr/>
        </p:nvPicPr>
        <p:blipFill>
          <a:blip r:embed="rId5"/>
          <a:stretch>
            <a:fillRect/>
          </a:stretch>
        </p:blipFill>
        <p:spPr>
          <a:xfrm>
            <a:off x="4673947" y="1333500"/>
            <a:ext cx="171450" cy="304800"/>
          </a:xfrm>
          <a:prstGeom prst="rect">
            <a:avLst/>
          </a:prstGeom>
        </p:spPr>
      </p:pic>
      <p:pic>
        <p:nvPicPr>
          <p:cNvPr id="7" name="Image 5" descr="preencoded.png">    </p:cNvPr>
          <p:cNvPicPr>
            <a:picLocks noChangeAspect="1"/>
          </p:cNvPicPr>
          <p:nvPr/>
        </p:nvPicPr>
        <p:blipFill>
          <a:blip r:embed="rId6"/>
          <a:stretch>
            <a:fillRect/>
          </a:stretch>
        </p:blipFill>
        <p:spPr>
          <a:xfrm>
            <a:off x="7452866" y="1333500"/>
            <a:ext cx="285750" cy="304800"/>
          </a:xfrm>
          <a:prstGeom prst="rect">
            <a:avLst/>
          </a:prstGeom>
        </p:spPr>
      </p:pic>
      <p:pic>
        <p:nvPicPr>
          <p:cNvPr id="8" name="Image 6" descr="preencoded.png">    </p:cNvPr>
          <p:cNvPicPr>
            <a:picLocks noChangeAspect="1"/>
          </p:cNvPicPr>
          <p:nvPr/>
        </p:nvPicPr>
        <p:blipFill>
          <a:blip r:embed="rId7"/>
          <a:stretch>
            <a:fillRect/>
          </a:stretch>
        </p:blipFill>
        <p:spPr>
          <a:xfrm>
            <a:off x="2219325" y="1790700"/>
            <a:ext cx="1938337" cy="1600200"/>
          </a:xfrm>
          <a:prstGeom prst="rect">
            <a:avLst/>
          </a:prstGeom>
        </p:spPr>
      </p:pic>
      <p:pic>
        <p:nvPicPr>
          <p:cNvPr id="9" name="Image 7" descr="preencoded.png">    </p:cNvPr>
          <p:cNvPicPr>
            <a:picLocks noChangeAspect="1"/>
          </p:cNvPicPr>
          <p:nvPr/>
        </p:nvPicPr>
        <p:blipFill>
          <a:blip r:embed="rId8"/>
          <a:stretch>
            <a:fillRect/>
          </a:stretch>
        </p:blipFill>
        <p:spPr>
          <a:xfrm>
            <a:off x="2959894" y="1943100"/>
            <a:ext cx="457200" cy="457200"/>
          </a:xfrm>
          <a:prstGeom prst="rect">
            <a:avLst/>
          </a:prstGeom>
        </p:spPr>
      </p:pic>
      <p:pic>
        <p:nvPicPr>
          <p:cNvPr id="10" name="Image 8" descr="preencoded.png">    </p:cNvPr>
          <p:cNvPicPr>
            <a:picLocks noChangeAspect="1"/>
          </p:cNvPicPr>
          <p:nvPr/>
        </p:nvPicPr>
        <p:blipFill>
          <a:blip r:embed="rId9"/>
          <a:stretch>
            <a:fillRect/>
          </a:stretch>
        </p:blipFill>
        <p:spPr>
          <a:xfrm>
            <a:off x="3093244" y="2038350"/>
            <a:ext cx="190500" cy="266700"/>
          </a:xfrm>
          <a:prstGeom prst="rect">
            <a:avLst/>
          </a:prstGeom>
        </p:spPr>
      </p:pic>
      <p:pic>
        <p:nvPicPr>
          <p:cNvPr id="11" name="Image 9" descr="preencoded.png">    </p:cNvPr>
          <p:cNvPicPr>
            <a:picLocks noChangeAspect="1"/>
          </p:cNvPicPr>
          <p:nvPr/>
        </p:nvPicPr>
        <p:blipFill>
          <a:blip r:embed="rId10"/>
          <a:stretch>
            <a:fillRect/>
          </a:stretch>
        </p:blipFill>
        <p:spPr>
          <a:xfrm>
            <a:off x="4310063" y="1981200"/>
            <a:ext cx="152400" cy="152400"/>
          </a:xfrm>
          <a:prstGeom prst="rect">
            <a:avLst/>
          </a:prstGeom>
        </p:spPr>
      </p:pic>
      <p:pic>
        <p:nvPicPr>
          <p:cNvPr id="12" name="Image 10" descr="preencoded.png">    </p:cNvPr>
          <p:cNvPicPr>
            <a:picLocks noChangeAspect="1"/>
          </p:cNvPicPr>
          <p:nvPr/>
        </p:nvPicPr>
        <p:blipFill>
          <a:blip r:embed="rId11"/>
          <a:stretch>
            <a:fillRect/>
          </a:stretch>
        </p:blipFill>
        <p:spPr>
          <a:xfrm>
            <a:off x="4310063" y="2286000"/>
            <a:ext cx="152400" cy="152400"/>
          </a:xfrm>
          <a:prstGeom prst="rect">
            <a:avLst/>
          </a:prstGeom>
        </p:spPr>
      </p:pic>
      <p:pic>
        <p:nvPicPr>
          <p:cNvPr id="13" name="Image 11" descr="preencoded.png">    </p:cNvPr>
          <p:cNvPicPr>
            <a:picLocks noChangeAspect="1"/>
          </p:cNvPicPr>
          <p:nvPr/>
        </p:nvPicPr>
        <p:blipFill>
          <a:blip r:embed="rId12"/>
          <a:stretch>
            <a:fillRect/>
          </a:stretch>
        </p:blipFill>
        <p:spPr>
          <a:xfrm>
            <a:off x="4310063" y="281940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7133332" y="198120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7133332" y="2286000"/>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7133332" y="2590800"/>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2219325" y="3390900"/>
            <a:ext cx="1938337" cy="1371600"/>
          </a:xfrm>
          <a:prstGeom prst="rect">
            <a:avLst/>
          </a:prstGeom>
        </p:spPr>
      </p:pic>
      <p:pic>
        <p:nvPicPr>
          <p:cNvPr id="18" name="Image 16" descr="preencoded.png">    </p:cNvPr>
          <p:cNvPicPr>
            <a:picLocks noChangeAspect="1"/>
          </p:cNvPicPr>
          <p:nvPr/>
        </p:nvPicPr>
        <p:blipFill>
          <a:blip r:embed="rId17"/>
          <a:stretch>
            <a:fillRect/>
          </a:stretch>
        </p:blipFill>
        <p:spPr>
          <a:xfrm>
            <a:off x="2959894" y="3543300"/>
            <a:ext cx="457200" cy="457200"/>
          </a:xfrm>
          <a:prstGeom prst="rect">
            <a:avLst/>
          </a:prstGeom>
        </p:spPr>
      </p:pic>
      <p:pic>
        <p:nvPicPr>
          <p:cNvPr id="19" name="Image 17" descr="preencoded.png">    </p:cNvPr>
          <p:cNvPicPr>
            <a:picLocks noChangeAspect="1"/>
          </p:cNvPicPr>
          <p:nvPr/>
        </p:nvPicPr>
        <p:blipFill>
          <a:blip r:embed="rId18"/>
          <a:stretch>
            <a:fillRect/>
          </a:stretch>
        </p:blipFill>
        <p:spPr>
          <a:xfrm>
            <a:off x="3069431" y="3638550"/>
            <a:ext cx="238125" cy="266700"/>
          </a:xfrm>
          <a:prstGeom prst="rect">
            <a:avLst/>
          </a:prstGeom>
        </p:spPr>
      </p:pic>
      <p:pic>
        <p:nvPicPr>
          <p:cNvPr id="20" name="Image 18" descr="preencoded.png">    </p:cNvPr>
          <p:cNvPicPr>
            <a:picLocks noChangeAspect="1"/>
          </p:cNvPicPr>
          <p:nvPr/>
        </p:nvPicPr>
        <p:blipFill>
          <a:blip r:embed="rId19"/>
          <a:stretch>
            <a:fillRect/>
          </a:stretch>
        </p:blipFill>
        <p:spPr>
          <a:xfrm>
            <a:off x="4310063" y="358140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4310063" y="3886200"/>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4310063" y="4419600"/>
            <a:ext cx="152400" cy="152400"/>
          </a:xfrm>
          <a:prstGeom prst="rect">
            <a:avLst/>
          </a:prstGeom>
        </p:spPr>
      </p:pic>
      <p:pic>
        <p:nvPicPr>
          <p:cNvPr id="23" name="Image 21" descr="preencoded.png">    </p:cNvPr>
          <p:cNvPicPr>
            <a:picLocks noChangeAspect="1"/>
          </p:cNvPicPr>
          <p:nvPr/>
        </p:nvPicPr>
        <p:blipFill>
          <a:blip r:embed="rId22"/>
          <a:stretch>
            <a:fillRect/>
          </a:stretch>
        </p:blipFill>
        <p:spPr>
          <a:xfrm>
            <a:off x="7133332" y="3581400"/>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7133332" y="4114800"/>
            <a:ext cx="152400" cy="152400"/>
          </a:xfrm>
          <a:prstGeom prst="rect">
            <a:avLst/>
          </a:prstGeom>
        </p:spPr>
      </p:pic>
      <p:pic>
        <p:nvPicPr>
          <p:cNvPr id="25" name="Image 23" descr="preencoded.png">    </p:cNvPr>
          <p:cNvPicPr>
            <a:picLocks noChangeAspect="1"/>
          </p:cNvPicPr>
          <p:nvPr/>
        </p:nvPicPr>
        <p:blipFill>
          <a:blip r:embed="rId24"/>
          <a:stretch>
            <a:fillRect/>
          </a:stretch>
        </p:blipFill>
        <p:spPr>
          <a:xfrm>
            <a:off x="7133332" y="4419600"/>
            <a:ext cx="152400" cy="152400"/>
          </a:xfrm>
          <a:prstGeom prst="rect">
            <a:avLst/>
          </a:prstGeom>
        </p:spPr>
      </p:pic>
      <p:pic>
        <p:nvPicPr>
          <p:cNvPr id="26" name="Image 24" descr="preencoded.png">    </p:cNvPr>
          <p:cNvPicPr>
            <a:picLocks noChangeAspect="1"/>
          </p:cNvPicPr>
          <p:nvPr/>
        </p:nvPicPr>
        <p:blipFill>
          <a:blip r:embed="rId25"/>
          <a:stretch>
            <a:fillRect/>
          </a:stretch>
        </p:blipFill>
        <p:spPr>
          <a:xfrm>
            <a:off x="2219325" y="4762500"/>
            <a:ext cx="1938337" cy="1371600"/>
          </a:xfrm>
          <a:prstGeom prst="rect">
            <a:avLst/>
          </a:prstGeom>
        </p:spPr>
      </p:pic>
      <p:pic>
        <p:nvPicPr>
          <p:cNvPr id="27" name="Image 25" descr="preencoded.png">    </p:cNvPr>
          <p:cNvPicPr>
            <a:picLocks noChangeAspect="1"/>
          </p:cNvPicPr>
          <p:nvPr/>
        </p:nvPicPr>
        <p:blipFill>
          <a:blip r:embed="rId26"/>
          <a:stretch>
            <a:fillRect/>
          </a:stretch>
        </p:blipFill>
        <p:spPr>
          <a:xfrm>
            <a:off x="2959894" y="4914900"/>
            <a:ext cx="457200" cy="457200"/>
          </a:xfrm>
          <a:prstGeom prst="rect">
            <a:avLst/>
          </a:prstGeom>
        </p:spPr>
      </p:pic>
      <p:pic>
        <p:nvPicPr>
          <p:cNvPr id="28" name="Image 26" descr="preencoded.png">    </p:cNvPr>
          <p:cNvPicPr>
            <a:picLocks noChangeAspect="1"/>
          </p:cNvPicPr>
          <p:nvPr/>
        </p:nvPicPr>
        <p:blipFill>
          <a:blip r:embed="rId27"/>
          <a:stretch>
            <a:fillRect/>
          </a:stretch>
        </p:blipFill>
        <p:spPr>
          <a:xfrm>
            <a:off x="3069431" y="5010150"/>
            <a:ext cx="238125" cy="266700"/>
          </a:xfrm>
          <a:prstGeom prst="rect">
            <a:avLst/>
          </a:prstGeom>
        </p:spPr>
      </p:pic>
      <p:pic>
        <p:nvPicPr>
          <p:cNvPr id="29" name="Image 27" descr="preencoded.png">    </p:cNvPr>
          <p:cNvPicPr>
            <a:picLocks noChangeAspect="1"/>
          </p:cNvPicPr>
          <p:nvPr/>
        </p:nvPicPr>
        <p:blipFill>
          <a:blip r:embed="rId28"/>
          <a:stretch>
            <a:fillRect/>
          </a:stretch>
        </p:blipFill>
        <p:spPr>
          <a:xfrm>
            <a:off x="4310063" y="4953000"/>
            <a:ext cx="152400" cy="152400"/>
          </a:xfrm>
          <a:prstGeom prst="rect">
            <a:avLst/>
          </a:prstGeom>
        </p:spPr>
      </p:pic>
      <p:pic>
        <p:nvPicPr>
          <p:cNvPr id="30" name="Image 28" descr="preencoded.png">    </p:cNvPr>
          <p:cNvPicPr>
            <a:picLocks noChangeAspect="1"/>
          </p:cNvPicPr>
          <p:nvPr/>
        </p:nvPicPr>
        <p:blipFill>
          <a:blip r:embed="rId29"/>
          <a:stretch>
            <a:fillRect/>
          </a:stretch>
        </p:blipFill>
        <p:spPr>
          <a:xfrm>
            <a:off x="4310063" y="5257800"/>
            <a:ext cx="152400" cy="152400"/>
          </a:xfrm>
          <a:prstGeom prst="rect">
            <a:avLst/>
          </a:prstGeom>
        </p:spPr>
      </p:pic>
      <p:pic>
        <p:nvPicPr>
          <p:cNvPr id="31" name="Image 29" descr="preencoded.png">    </p:cNvPr>
          <p:cNvPicPr>
            <a:picLocks noChangeAspect="1"/>
          </p:cNvPicPr>
          <p:nvPr/>
        </p:nvPicPr>
        <p:blipFill>
          <a:blip r:embed="rId30"/>
          <a:stretch>
            <a:fillRect/>
          </a:stretch>
        </p:blipFill>
        <p:spPr>
          <a:xfrm>
            <a:off x="4310063" y="5562600"/>
            <a:ext cx="152400" cy="152400"/>
          </a:xfrm>
          <a:prstGeom prst="rect">
            <a:avLst/>
          </a:prstGeom>
        </p:spPr>
      </p:pic>
      <p:pic>
        <p:nvPicPr>
          <p:cNvPr id="32" name="Image 30" descr="preencoded.png">    </p:cNvPr>
          <p:cNvPicPr>
            <a:picLocks noChangeAspect="1"/>
          </p:cNvPicPr>
          <p:nvPr/>
        </p:nvPicPr>
        <p:blipFill>
          <a:blip r:embed="rId31"/>
          <a:stretch>
            <a:fillRect/>
          </a:stretch>
        </p:blipFill>
        <p:spPr>
          <a:xfrm>
            <a:off x="7133332" y="4953000"/>
            <a:ext cx="152400" cy="152400"/>
          </a:xfrm>
          <a:prstGeom prst="rect">
            <a:avLst/>
          </a:prstGeom>
        </p:spPr>
      </p:pic>
      <p:pic>
        <p:nvPicPr>
          <p:cNvPr id="33" name="Image 31" descr="preencoded.png">    </p:cNvPr>
          <p:cNvPicPr>
            <a:picLocks noChangeAspect="1"/>
          </p:cNvPicPr>
          <p:nvPr/>
        </p:nvPicPr>
        <p:blipFill>
          <a:blip r:embed="rId32"/>
          <a:stretch>
            <a:fillRect/>
          </a:stretch>
        </p:blipFill>
        <p:spPr>
          <a:xfrm>
            <a:off x="7133332" y="5257800"/>
            <a:ext cx="152400" cy="152400"/>
          </a:xfrm>
          <a:prstGeom prst="rect">
            <a:avLst/>
          </a:prstGeom>
        </p:spPr>
      </p:pic>
      <p:pic>
        <p:nvPicPr>
          <p:cNvPr id="34" name="Image 32" descr="preencoded.png">    </p:cNvPr>
          <p:cNvPicPr>
            <a:picLocks noChangeAspect="1"/>
          </p:cNvPicPr>
          <p:nvPr/>
        </p:nvPicPr>
        <p:blipFill>
          <a:blip r:embed="rId33"/>
          <a:stretch>
            <a:fillRect/>
          </a:stretch>
        </p:blipFill>
        <p:spPr>
          <a:xfrm>
            <a:off x="7133332" y="5562600"/>
            <a:ext cx="152400" cy="152400"/>
          </a:xfrm>
          <a:prstGeom prst="rect">
            <a:avLst/>
          </a:prstGeom>
        </p:spPr>
      </p:pic>
      <p:sp>
        <p:nvSpPr>
          <p:cNvPr id="35"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Nanum Gothic" pitchFamily="34" charset="0"/>
                <a:ea typeface="Nanum Gothic" pitchFamily="34" charset="-122"/>
                <a:cs typeface="Nanum Gothic" pitchFamily="34" charset="-120"/>
              </a:rPr>
              <a:t>기존 방식 vs 새로운 방식 비교</a:t>
            </a:r>
            <a:endParaRPr lang="en-US" sz="2700" dirty="0"/>
          </a:p>
        </p:txBody>
      </p:sp>
      <p:sp>
        <p:nvSpPr>
          <p:cNvPr id="36" name="Text 1"/>
          <p:cNvSpPr/>
          <p:nvPr/>
        </p:nvSpPr>
        <p:spPr>
          <a:xfrm>
            <a:off x="2219325" y="1181100"/>
            <a:ext cx="1938337" cy="609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Nanum Gothic" pitchFamily="34" charset="0"/>
                <a:ea typeface="Nanum Gothic" pitchFamily="34" charset="-122"/>
                <a:cs typeface="Nanum Gothic" pitchFamily="34" charset="-120"/>
              </a:rPr>
              <a:t>비교 항목</a:t>
            </a:r>
            <a:endParaRPr lang="en-US" sz="1200" dirty="0"/>
          </a:p>
        </p:txBody>
      </p:sp>
      <p:sp>
        <p:nvSpPr>
          <p:cNvPr id="37" name="Text 2"/>
          <p:cNvSpPr/>
          <p:nvPr/>
        </p:nvSpPr>
        <p:spPr>
          <a:xfrm>
            <a:off x="4767292" y="1371600"/>
            <a:ext cx="185166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Nanum Gothic" pitchFamily="34" charset="0"/>
                <a:ea typeface="Nanum Gothic" pitchFamily="34" charset="-122"/>
                <a:cs typeface="Nanum Gothic" pitchFamily="34" charset="-120"/>
              </a:rPr>
              <a:t>기존 UI/UX 컨설팅 방식</a:t>
            </a:r>
            <a:endParaRPr lang="en-US" sz="1200" dirty="0"/>
          </a:p>
        </p:txBody>
      </p:sp>
      <p:sp>
        <p:nvSpPr>
          <p:cNvPr id="38" name="Text 3"/>
          <p:cNvSpPr/>
          <p:nvPr/>
        </p:nvSpPr>
        <p:spPr>
          <a:xfrm>
            <a:off x="7646224" y="1371600"/>
            <a:ext cx="202311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Nanum Gothic" pitchFamily="34" charset="0"/>
                <a:ea typeface="Nanum Gothic" pitchFamily="34" charset="-122"/>
                <a:cs typeface="Nanum Gothic" pitchFamily="34" charset="-120"/>
              </a:rPr>
              <a:t>혁신적 UI/UX 컨설팅 방식</a:t>
            </a:r>
            <a:endParaRPr lang="en-US" sz="1200" dirty="0"/>
          </a:p>
        </p:txBody>
      </p:sp>
      <p:sp>
        <p:nvSpPr>
          <p:cNvPr id="39" name="Text 4"/>
          <p:cNvSpPr/>
          <p:nvPr/>
        </p:nvSpPr>
        <p:spPr>
          <a:xfrm>
            <a:off x="2812256" y="2400300"/>
            <a:ext cx="9029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작업 효율성</a:t>
            </a:r>
            <a:endParaRPr lang="en-US" sz="1200" dirty="0"/>
          </a:p>
        </p:txBody>
      </p:sp>
      <p:sp>
        <p:nvSpPr>
          <p:cNvPr id="40" name="Text 5"/>
          <p:cNvSpPr/>
          <p:nvPr/>
        </p:nvSpPr>
        <p:spPr>
          <a:xfrm>
            <a:off x="4538663" y="1943100"/>
            <a:ext cx="236601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문서 작성에만 급급하게 됩니다</a:t>
            </a:r>
            <a:endParaRPr lang="en-US" sz="1200" dirty="0"/>
          </a:p>
        </p:txBody>
      </p:sp>
      <p:sp>
        <p:nvSpPr>
          <p:cNvPr id="41" name="Text 6"/>
          <p:cNvSpPr/>
          <p:nvPr/>
        </p:nvSpPr>
        <p:spPr>
          <a:xfrm>
            <a:off x="4538663" y="2247900"/>
            <a:ext cx="228987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혁신적인 아이디어 도출을 저해합니다</a:t>
            </a:r>
            <a:endParaRPr lang="en-US" sz="1200" dirty="0"/>
          </a:p>
        </p:txBody>
      </p:sp>
      <p:sp>
        <p:nvSpPr>
          <p:cNvPr id="42" name="Text 7"/>
          <p:cNvSpPr/>
          <p:nvPr/>
        </p:nvSpPr>
        <p:spPr>
          <a:xfrm>
            <a:off x="4538663" y="2781300"/>
            <a:ext cx="228987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개발자 관점에서 기획하는 경향이 있습니다</a:t>
            </a:r>
            <a:endParaRPr lang="en-US" sz="1200" dirty="0"/>
          </a:p>
        </p:txBody>
      </p:sp>
      <p:sp>
        <p:nvSpPr>
          <p:cNvPr id="43" name="Text 8"/>
          <p:cNvSpPr/>
          <p:nvPr/>
        </p:nvSpPr>
        <p:spPr>
          <a:xfrm>
            <a:off x="7361932" y="1943100"/>
            <a:ext cx="219456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AI 바이브코딩으로 빠른 구현</a:t>
            </a:r>
            <a:endParaRPr lang="en-US" sz="1200" dirty="0"/>
          </a:p>
        </p:txBody>
      </p:sp>
      <p:sp>
        <p:nvSpPr>
          <p:cNvPr id="44" name="Text 9"/>
          <p:cNvSpPr/>
          <p:nvPr/>
        </p:nvSpPr>
        <p:spPr>
          <a:xfrm>
            <a:off x="7361932" y="2247900"/>
            <a:ext cx="219456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반복적인 실험과 피드백 루프</a:t>
            </a:r>
            <a:endParaRPr lang="en-US" sz="1200" dirty="0"/>
          </a:p>
        </p:txBody>
      </p:sp>
      <p:sp>
        <p:nvSpPr>
          <p:cNvPr id="45" name="Text 10"/>
          <p:cNvSpPr/>
          <p:nvPr/>
        </p:nvSpPr>
        <p:spPr>
          <a:xfrm>
            <a:off x="7361932" y="2552700"/>
            <a:ext cx="2458343"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아이디어 구상부터 구현까지의 간극 축소</a:t>
            </a:r>
            <a:endParaRPr lang="en-US" sz="1200" dirty="0"/>
          </a:p>
        </p:txBody>
      </p:sp>
      <p:sp>
        <p:nvSpPr>
          <p:cNvPr id="46" name="Text 11"/>
          <p:cNvSpPr/>
          <p:nvPr/>
        </p:nvSpPr>
        <p:spPr>
          <a:xfrm>
            <a:off x="2812256" y="4000500"/>
            <a:ext cx="9029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고객 이해도</a:t>
            </a:r>
            <a:endParaRPr lang="en-US" sz="1200" dirty="0"/>
          </a:p>
        </p:txBody>
      </p:sp>
      <p:sp>
        <p:nvSpPr>
          <p:cNvPr id="47" name="Text 12"/>
          <p:cNvSpPr/>
          <p:nvPr/>
        </p:nvSpPr>
        <p:spPr>
          <a:xfrm>
            <a:off x="4538663" y="3543300"/>
            <a:ext cx="219456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복잡한 설명과 스크린샷 위주</a:t>
            </a:r>
            <a:endParaRPr lang="en-US" sz="1200" dirty="0"/>
          </a:p>
        </p:txBody>
      </p:sp>
      <p:sp>
        <p:nvSpPr>
          <p:cNvPr id="48" name="Text 13"/>
          <p:cNvSpPr/>
          <p:nvPr/>
        </p:nvSpPr>
        <p:spPr>
          <a:xfrm>
            <a:off x="4538663" y="3848100"/>
            <a:ext cx="228987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비전문가가 핵심 가치를 이해하기 어려움</a:t>
            </a:r>
            <a:endParaRPr lang="en-US" sz="1200" dirty="0"/>
          </a:p>
        </p:txBody>
      </p:sp>
      <p:sp>
        <p:nvSpPr>
          <p:cNvPr id="49" name="Text 14"/>
          <p:cNvSpPr/>
          <p:nvPr/>
        </p:nvSpPr>
        <p:spPr>
          <a:xfrm>
            <a:off x="4538663" y="4381500"/>
            <a:ext cx="219456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의사결정 지연이나 오해 유발</a:t>
            </a:r>
            <a:endParaRPr lang="en-US" sz="1200" dirty="0"/>
          </a:p>
        </p:txBody>
      </p:sp>
      <p:sp>
        <p:nvSpPr>
          <p:cNvPr id="50" name="Text 15"/>
          <p:cNvSpPr/>
          <p:nvPr/>
        </p:nvSpPr>
        <p:spPr>
          <a:xfrm>
            <a:off x="7361932" y="3543300"/>
            <a:ext cx="2458343"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실제 동작하는 웹 프로토타입으로 직관적 이해</a:t>
            </a:r>
            <a:endParaRPr lang="en-US" sz="1200" dirty="0"/>
          </a:p>
        </p:txBody>
      </p:sp>
      <p:sp>
        <p:nvSpPr>
          <p:cNvPr id="51" name="Text 16"/>
          <p:cNvSpPr/>
          <p:nvPr/>
        </p:nvSpPr>
        <p:spPr>
          <a:xfrm>
            <a:off x="7361932" y="4076700"/>
            <a:ext cx="280035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수정과 실험을 통해 고객 동선 최적화</a:t>
            </a:r>
            <a:endParaRPr lang="en-US" sz="1200" dirty="0"/>
          </a:p>
        </p:txBody>
      </p:sp>
      <p:sp>
        <p:nvSpPr>
          <p:cNvPr id="52" name="Text 17"/>
          <p:cNvSpPr/>
          <p:nvPr/>
        </p:nvSpPr>
        <p:spPr>
          <a:xfrm>
            <a:off x="7361932" y="4381500"/>
            <a:ext cx="241173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제안의 핵심 가치를 온전히 전달</a:t>
            </a:r>
            <a:endParaRPr lang="en-US" sz="1200" dirty="0"/>
          </a:p>
        </p:txBody>
      </p:sp>
      <p:sp>
        <p:nvSpPr>
          <p:cNvPr id="53" name="Text 18"/>
          <p:cNvSpPr/>
          <p:nvPr/>
        </p:nvSpPr>
        <p:spPr>
          <a:xfrm>
            <a:off x="2812256" y="5372100"/>
            <a:ext cx="9029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개발 연계성</a:t>
            </a:r>
            <a:endParaRPr lang="en-US" sz="1200" dirty="0"/>
          </a:p>
        </p:txBody>
      </p:sp>
      <p:sp>
        <p:nvSpPr>
          <p:cNvPr id="54" name="Text 19"/>
          <p:cNvSpPr/>
          <p:nvPr/>
        </p:nvSpPr>
        <p:spPr>
          <a:xfrm>
            <a:off x="4538663" y="4914900"/>
            <a:ext cx="213741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기획자 역할 왜곡 (개발자화)</a:t>
            </a:r>
            <a:endParaRPr lang="en-US" sz="1200" dirty="0"/>
          </a:p>
        </p:txBody>
      </p:sp>
      <p:sp>
        <p:nvSpPr>
          <p:cNvPr id="55" name="Text 20"/>
          <p:cNvSpPr/>
          <p:nvPr/>
        </p:nvSpPr>
        <p:spPr>
          <a:xfrm>
            <a:off x="4538663" y="5219700"/>
            <a:ext cx="202311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개발 구현의 용이성에 치중</a:t>
            </a:r>
            <a:endParaRPr lang="en-US" sz="1200" dirty="0"/>
          </a:p>
        </p:txBody>
      </p:sp>
      <p:sp>
        <p:nvSpPr>
          <p:cNvPr id="56" name="Text 21"/>
          <p:cNvSpPr/>
          <p:nvPr/>
        </p:nvSpPr>
        <p:spPr>
          <a:xfrm>
            <a:off x="4538663" y="5524500"/>
            <a:ext cx="228987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고객 편의성보다 개발자 이해도 우선</a:t>
            </a:r>
            <a:endParaRPr lang="en-US" sz="1200" dirty="0"/>
          </a:p>
        </p:txBody>
      </p:sp>
      <p:sp>
        <p:nvSpPr>
          <p:cNvPr id="57" name="Text 22"/>
          <p:cNvSpPr/>
          <p:nvPr/>
        </p:nvSpPr>
        <p:spPr>
          <a:xfrm>
            <a:off x="7361932" y="4914900"/>
            <a:ext cx="275463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코드 기반의 명확한 요구사항 정의서</a:t>
            </a:r>
            <a:endParaRPr lang="en-US" sz="1200" dirty="0"/>
          </a:p>
        </p:txBody>
      </p:sp>
      <p:sp>
        <p:nvSpPr>
          <p:cNvPr id="58" name="Text 23"/>
          <p:cNvSpPr/>
          <p:nvPr/>
        </p:nvSpPr>
        <p:spPr>
          <a:xfrm>
            <a:off x="7361932" y="5219700"/>
            <a:ext cx="241173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개발팀의 오해 줄이고 의도 전달</a:t>
            </a:r>
            <a:endParaRPr lang="en-US" sz="1200" dirty="0"/>
          </a:p>
        </p:txBody>
      </p:sp>
      <p:sp>
        <p:nvSpPr>
          <p:cNvPr id="59" name="Text 24"/>
          <p:cNvSpPr/>
          <p:nvPr/>
        </p:nvSpPr>
        <p:spPr>
          <a:xfrm>
            <a:off x="7361932" y="5524500"/>
            <a:ext cx="25831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디자인 의도와 사용자 흐름 명확화</a:t>
            </a:r>
            <a:endParaRPr lang="en-US" sz="1200" dirty="0"/>
          </a:p>
        </p:txBody>
      </p:sp>
      <p:sp>
        <p:nvSpPr>
          <p:cNvPr id="60" name="Text 25"/>
          <p:cNvSpPr/>
          <p:nvPr/>
        </p:nvSpPr>
        <p:spPr>
          <a:xfrm>
            <a:off x="381000" y="6286500"/>
            <a:ext cx="11430000" cy="190500"/>
          </a:xfrm>
          <a:prstGeom prst="rect">
            <a:avLst/>
          </a:prstGeom>
          <a:noFill/>
          <a:ln/>
        </p:spPr>
        <p:txBody>
          <a:bodyPr wrap="square" lIns="0" tIns="0" rIns="0" bIns="0" rtlCol="0" anchor="t" vert="horz"/>
          <a:lstStyle/>
          <a:p>
            <a:pPr algn="r" indent="0" marL="0">
              <a:lnSpc>
                <a:spcPts val="1500"/>
              </a:lnSpc>
              <a:buNone/>
            </a:pPr>
            <a:r>
              <a:rPr lang="en-US" sz="1050" dirty="0">
                <a:solidFill>
                  <a:srgbClr val="6B7280"/>
                </a:solidFill>
                <a:latin typeface="Noto Sans KR" pitchFamily="34" charset="0"/>
                <a:ea typeface="Noto Sans KR" pitchFamily="34" charset="-122"/>
                <a:cs typeface="Noto Sans KR" pitchFamily="34" charset="-120"/>
              </a:rPr>
              <a:t>혁신적 UI/UX 컨설팅 제안서 | 7/9</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2667000" y="3895725"/>
            <a:ext cx="2857500" cy="19050"/>
          </a:xfrm>
          <a:prstGeom prst="rect">
            <a:avLst/>
          </a:prstGeom>
        </p:spPr>
      </p:pic>
      <p:pic>
        <p:nvPicPr>
          <p:cNvPr id="5" name="Image 3" descr="preencoded.png">    </p:cNvPr>
          <p:cNvPicPr>
            <a:picLocks noChangeAspect="1"/>
          </p:cNvPicPr>
          <p:nvPr/>
        </p:nvPicPr>
        <p:blipFill>
          <a:blip r:embed="rId4"/>
          <a:stretch>
            <a:fillRect/>
          </a:stretch>
        </p:blipFill>
        <p:spPr>
          <a:xfrm>
            <a:off x="6667500" y="3895725"/>
            <a:ext cx="2857500" cy="19050"/>
          </a:xfrm>
          <a:prstGeom prst="rect">
            <a:avLst/>
          </a:prstGeom>
        </p:spPr>
      </p:pic>
      <p:pic>
        <p:nvPicPr>
          <p:cNvPr id="6" name="Image 4" descr="preencoded.png">    </p:cNvPr>
          <p:cNvPicPr>
            <a:picLocks noChangeAspect="1"/>
          </p:cNvPicPr>
          <p:nvPr/>
        </p:nvPicPr>
        <p:blipFill>
          <a:blip r:embed="rId5"/>
          <a:stretch>
            <a:fillRect/>
          </a:stretch>
        </p:blipFill>
        <p:spPr>
          <a:xfrm>
            <a:off x="609600" y="1752600"/>
            <a:ext cx="3581400" cy="3733800"/>
          </a:xfrm>
          <a:prstGeom prst="rect">
            <a:avLst/>
          </a:prstGeom>
        </p:spPr>
      </p:pic>
      <p:pic>
        <p:nvPicPr>
          <p:cNvPr id="7" name="Image 5" descr="preencoded.png">    </p:cNvPr>
          <p:cNvPicPr>
            <a:picLocks noChangeAspect="1"/>
          </p:cNvPicPr>
          <p:nvPr/>
        </p:nvPicPr>
        <p:blipFill>
          <a:blip r:embed="rId6"/>
          <a:stretch>
            <a:fillRect/>
          </a:stretch>
        </p:blipFill>
        <p:spPr>
          <a:xfrm>
            <a:off x="2019300" y="1981200"/>
            <a:ext cx="762000" cy="762000"/>
          </a:xfrm>
          <a:prstGeom prst="rect">
            <a:avLst/>
          </a:prstGeom>
        </p:spPr>
      </p:pic>
      <p:pic>
        <p:nvPicPr>
          <p:cNvPr id="8" name="Image 6" descr="preencoded.png">    </p:cNvPr>
          <p:cNvPicPr>
            <a:picLocks noChangeAspect="1"/>
          </p:cNvPicPr>
          <p:nvPr/>
        </p:nvPicPr>
        <p:blipFill>
          <a:blip r:embed="rId7"/>
          <a:stretch>
            <a:fillRect/>
          </a:stretch>
        </p:blipFill>
        <p:spPr>
          <a:xfrm>
            <a:off x="2290763" y="2190750"/>
            <a:ext cx="219075" cy="342900"/>
          </a:xfrm>
          <a:prstGeom prst="rect">
            <a:avLst/>
          </a:prstGeom>
        </p:spPr>
      </p:pic>
      <p:pic>
        <p:nvPicPr>
          <p:cNvPr id="9" name="Image 7" descr="preencoded.png">    </p:cNvPr>
          <p:cNvPicPr>
            <a:picLocks noChangeAspect="1"/>
          </p:cNvPicPr>
          <p:nvPr/>
        </p:nvPicPr>
        <p:blipFill>
          <a:blip r:embed="rId8"/>
          <a:stretch>
            <a:fillRect/>
          </a:stretch>
        </p:blipFill>
        <p:spPr>
          <a:xfrm>
            <a:off x="838200" y="3352800"/>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838200" y="3924300"/>
            <a:ext cx="152400" cy="152400"/>
          </a:xfrm>
          <a:prstGeom prst="rect">
            <a:avLst/>
          </a:prstGeom>
        </p:spPr>
      </p:pic>
      <p:pic>
        <p:nvPicPr>
          <p:cNvPr id="11" name="Image 9" descr="preencoded.png">    </p:cNvPr>
          <p:cNvPicPr>
            <a:picLocks noChangeAspect="1"/>
          </p:cNvPicPr>
          <p:nvPr/>
        </p:nvPicPr>
        <p:blipFill>
          <a:blip r:embed="rId10"/>
          <a:stretch>
            <a:fillRect/>
          </a:stretch>
        </p:blipFill>
        <p:spPr>
          <a:xfrm>
            <a:off x="838200" y="4495800"/>
            <a:ext cx="152400" cy="152400"/>
          </a:xfrm>
          <a:prstGeom prst="rect">
            <a:avLst/>
          </a:prstGeom>
        </p:spPr>
      </p:pic>
      <p:pic>
        <p:nvPicPr>
          <p:cNvPr id="12" name="Image 10" descr="preencoded.png">    </p:cNvPr>
          <p:cNvPicPr>
            <a:picLocks noChangeAspect="1"/>
          </p:cNvPicPr>
          <p:nvPr/>
        </p:nvPicPr>
        <p:blipFill>
          <a:blip r:embed="rId11"/>
          <a:stretch>
            <a:fillRect/>
          </a:stretch>
        </p:blipFill>
        <p:spPr>
          <a:xfrm>
            <a:off x="838200" y="5067300"/>
            <a:ext cx="152400" cy="152400"/>
          </a:xfrm>
          <a:prstGeom prst="rect">
            <a:avLst/>
          </a:prstGeom>
        </p:spPr>
      </p:pic>
      <p:pic>
        <p:nvPicPr>
          <p:cNvPr id="13" name="Image 11" descr="preencoded.png">    </p:cNvPr>
          <p:cNvPicPr>
            <a:picLocks noChangeAspect="1"/>
          </p:cNvPicPr>
          <p:nvPr/>
        </p:nvPicPr>
        <p:blipFill>
          <a:blip r:embed="rId12"/>
          <a:stretch>
            <a:fillRect/>
          </a:stretch>
        </p:blipFill>
        <p:spPr>
          <a:xfrm>
            <a:off x="4419600" y="1752600"/>
            <a:ext cx="3581400" cy="3276600"/>
          </a:xfrm>
          <a:prstGeom prst="rect">
            <a:avLst/>
          </a:prstGeom>
        </p:spPr>
      </p:pic>
      <p:pic>
        <p:nvPicPr>
          <p:cNvPr id="14" name="Image 12" descr="preencoded.png">    </p:cNvPr>
          <p:cNvPicPr>
            <a:picLocks noChangeAspect="1"/>
          </p:cNvPicPr>
          <p:nvPr/>
        </p:nvPicPr>
        <p:blipFill>
          <a:blip r:embed="rId13"/>
          <a:stretch>
            <a:fillRect/>
          </a:stretch>
        </p:blipFill>
        <p:spPr>
          <a:xfrm>
            <a:off x="5829300" y="1981200"/>
            <a:ext cx="762000" cy="762000"/>
          </a:xfrm>
          <a:prstGeom prst="rect">
            <a:avLst/>
          </a:prstGeom>
        </p:spPr>
      </p:pic>
      <p:pic>
        <p:nvPicPr>
          <p:cNvPr id="15" name="Image 13" descr="preencoded.png">    </p:cNvPr>
          <p:cNvPicPr>
            <a:picLocks noChangeAspect="1"/>
          </p:cNvPicPr>
          <p:nvPr/>
        </p:nvPicPr>
        <p:blipFill>
          <a:blip r:embed="rId14"/>
          <a:stretch>
            <a:fillRect/>
          </a:stretch>
        </p:blipFill>
        <p:spPr>
          <a:xfrm>
            <a:off x="6067425" y="2190750"/>
            <a:ext cx="285750" cy="342900"/>
          </a:xfrm>
          <a:prstGeom prst="rect">
            <a:avLst/>
          </a:prstGeom>
        </p:spPr>
      </p:pic>
      <p:pic>
        <p:nvPicPr>
          <p:cNvPr id="16" name="Image 14" descr="preencoded.png">    </p:cNvPr>
          <p:cNvPicPr>
            <a:picLocks noChangeAspect="1"/>
          </p:cNvPicPr>
          <p:nvPr/>
        </p:nvPicPr>
        <p:blipFill>
          <a:blip r:embed="rId15"/>
          <a:stretch>
            <a:fillRect/>
          </a:stretch>
        </p:blipFill>
        <p:spPr>
          <a:xfrm>
            <a:off x="4648200" y="3352800"/>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4648200" y="3695700"/>
            <a:ext cx="152400" cy="152400"/>
          </a:xfrm>
          <a:prstGeom prst="rect">
            <a:avLst/>
          </a:prstGeom>
        </p:spPr>
      </p:pic>
      <p:pic>
        <p:nvPicPr>
          <p:cNvPr id="18" name="Image 16" descr="preencoded.png">    </p:cNvPr>
          <p:cNvPicPr>
            <a:picLocks noChangeAspect="1"/>
          </p:cNvPicPr>
          <p:nvPr/>
        </p:nvPicPr>
        <p:blipFill>
          <a:blip r:embed="rId17"/>
          <a:stretch>
            <a:fillRect/>
          </a:stretch>
        </p:blipFill>
        <p:spPr>
          <a:xfrm>
            <a:off x="4648200" y="4267200"/>
            <a:ext cx="152400" cy="152400"/>
          </a:xfrm>
          <a:prstGeom prst="rect">
            <a:avLst/>
          </a:prstGeom>
        </p:spPr>
      </p:pic>
      <p:pic>
        <p:nvPicPr>
          <p:cNvPr id="19" name="Image 17" descr="preencoded.png">    </p:cNvPr>
          <p:cNvPicPr>
            <a:picLocks noChangeAspect="1"/>
          </p:cNvPicPr>
          <p:nvPr/>
        </p:nvPicPr>
        <p:blipFill>
          <a:blip r:embed="rId18"/>
          <a:stretch>
            <a:fillRect/>
          </a:stretch>
        </p:blipFill>
        <p:spPr>
          <a:xfrm>
            <a:off x="4648200" y="4610100"/>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8229600" y="1752600"/>
            <a:ext cx="3581400" cy="3276600"/>
          </a:xfrm>
          <a:prstGeom prst="rect">
            <a:avLst/>
          </a:prstGeom>
        </p:spPr>
      </p:pic>
      <p:pic>
        <p:nvPicPr>
          <p:cNvPr id="21" name="Image 19" descr="preencoded.png">    </p:cNvPr>
          <p:cNvPicPr>
            <a:picLocks noChangeAspect="1"/>
          </p:cNvPicPr>
          <p:nvPr/>
        </p:nvPicPr>
        <p:blipFill>
          <a:blip r:embed="rId20"/>
          <a:stretch>
            <a:fillRect/>
          </a:stretch>
        </p:blipFill>
        <p:spPr>
          <a:xfrm>
            <a:off x="9639300" y="1981200"/>
            <a:ext cx="762000" cy="762000"/>
          </a:xfrm>
          <a:prstGeom prst="rect">
            <a:avLst/>
          </a:prstGeom>
        </p:spPr>
      </p:pic>
      <p:pic>
        <p:nvPicPr>
          <p:cNvPr id="22" name="Image 20" descr="preencoded.png">    </p:cNvPr>
          <p:cNvPicPr>
            <a:picLocks noChangeAspect="1"/>
          </p:cNvPicPr>
          <p:nvPr/>
        </p:nvPicPr>
        <p:blipFill>
          <a:blip r:embed="rId21"/>
          <a:stretch>
            <a:fillRect/>
          </a:stretch>
        </p:blipFill>
        <p:spPr>
          <a:xfrm>
            <a:off x="9839325" y="2190750"/>
            <a:ext cx="361950" cy="342900"/>
          </a:xfrm>
          <a:prstGeom prst="rect">
            <a:avLst/>
          </a:prstGeom>
        </p:spPr>
      </p:pic>
      <p:pic>
        <p:nvPicPr>
          <p:cNvPr id="23" name="Image 21" descr="preencoded.png">    </p:cNvPr>
          <p:cNvPicPr>
            <a:picLocks noChangeAspect="1"/>
          </p:cNvPicPr>
          <p:nvPr/>
        </p:nvPicPr>
        <p:blipFill>
          <a:blip r:embed="rId22"/>
          <a:stretch>
            <a:fillRect/>
          </a:stretch>
        </p:blipFill>
        <p:spPr>
          <a:xfrm>
            <a:off x="8458200" y="3352800"/>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8458200" y="3695700"/>
            <a:ext cx="152400" cy="152400"/>
          </a:xfrm>
          <a:prstGeom prst="rect">
            <a:avLst/>
          </a:prstGeom>
        </p:spPr>
      </p:pic>
      <p:pic>
        <p:nvPicPr>
          <p:cNvPr id="25" name="Image 23" descr="preencoded.png">    </p:cNvPr>
          <p:cNvPicPr>
            <a:picLocks noChangeAspect="1"/>
          </p:cNvPicPr>
          <p:nvPr/>
        </p:nvPicPr>
        <p:blipFill>
          <a:blip r:embed="rId24"/>
          <a:stretch>
            <a:fillRect/>
          </a:stretch>
        </p:blipFill>
        <p:spPr>
          <a:xfrm>
            <a:off x="8458200" y="4267200"/>
            <a:ext cx="152400" cy="152400"/>
          </a:xfrm>
          <a:prstGeom prst="rect">
            <a:avLst/>
          </a:prstGeom>
        </p:spPr>
      </p:pic>
      <p:pic>
        <p:nvPicPr>
          <p:cNvPr id="26" name="Image 24" descr="preencoded.png">    </p:cNvPr>
          <p:cNvPicPr>
            <a:picLocks noChangeAspect="1"/>
          </p:cNvPicPr>
          <p:nvPr/>
        </p:nvPicPr>
        <p:blipFill>
          <a:blip r:embed="rId25"/>
          <a:stretch>
            <a:fillRect/>
          </a:stretch>
        </p:blipFill>
        <p:spPr>
          <a:xfrm>
            <a:off x="8458200" y="4610100"/>
            <a:ext cx="152400" cy="152400"/>
          </a:xfrm>
          <a:prstGeom prst="rect">
            <a:avLst/>
          </a:prstGeom>
        </p:spPr>
      </p:pic>
      <p:sp>
        <p:nvSpPr>
          <p:cNvPr id="27"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Nanum Gothic" pitchFamily="34" charset="0"/>
                <a:ea typeface="Nanum Gothic" pitchFamily="34" charset="-122"/>
                <a:cs typeface="Nanum Gothic" pitchFamily="34" charset="-120"/>
              </a:rPr>
              <a:t>기대효과 및 가치 제안</a:t>
            </a:r>
            <a:endParaRPr lang="en-US" sz="2700" dirty="0"/>
          </a:p>
        </p:txBody>
      </p:sp>
      <p:sp>
        <p:nvSpPr>
          <p:cNvPr id="28" name="Text 1"/>
          <p:cNvSpPr/>
          <p:nvPr/>
        </p:nvSpPr>
        <p:spPr>
          <a:xfrm>
            <a:off x="381000" y="1181100"/>
            <a:ext cx="1143000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374151"/>
                </a:solidFill>
                <a:latin typeface="Noto Sans KR" pitchFamily="34" charset="0"/>
                <a:ea typeface="Noto Sans KR" pitchFamily="34" charset="-122"/>
                <a:cs typeface="Noto Sans KR" pitchFamily="34" charset="-120"/>
              </a:rPr>
              <a:t>혁신적 UI/UX 컨설팅 방식은 다음의 세 가지 가치를 통해 차별화된 결과를 제공합니다</a:t>
            </a:r>
            <a:endParaRPr lang="en-US" sz="1500" dirty="0"/>
          </a:p>
        </p:txBody>
      </p:sp>
      <p:sp>
        <p:nvSpPr>
          <p:cNvPr id="29" name="Text 2"/>
          <p:cNvSpPr/>
          <p:nvPr/>
        </p:nvSpPr>
        <p:spPr>
          <a:xfrm>
            <a:off x="1188720" y="2895600"/>
            <a:ext cx="2423160" cy="304800"/>
          </a:xfrm>
          <a:prstGeom prst="rect">
            <a:avLst/>
          </a:prstGeom>
          <a:noFill/>
          <a:ln/>
        </p:spPr>
        <p:txBody>
          <a:bodyPr wrap="square" lIns="0" tIns="0" rIns="0" bIns="0" rtlCol="0" anchor="t" vert="horz"/>
          <a:lstStyle/>
          <a:p>
            <a:pPr algn="ct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프로젝트 완성도 향상</a:t>
            </a:r>
            <a:endParaRPr lang="en-US" sz="1800" dirty="0"/>
          </a:p>
        </p:txBody>
      </p:sp>
      <p:sp>
        <p:nvSpPr>
          <p:cNvPr id="30" name="Text 3"/>
          <p:cNvSpPr/>
          <p:nvPr/>
        </p:nvSpPr>
        <p:spPr>
          <a:xfrm>
            <a:off x="1066800" y="3314700"/>
            <a:ext cx="28956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HTML 기반 동적 프로토타입을 통해 실제 앱과 유사한 사용자 경험을 제공</a:t>
            </a:r>
            <a:endParaRPr lang="en-US" sz="1200" dirty="0"/>
          </a:p>
        </p:txBody>
      </p:sp>
      <p:sp>
        <p:nvSpPr>
          <p:cNvPr id="31" name="Text 4"/>
          <p:cNvSpPr/>
          <p:nvPr/>
        </p:nvSpPr>
        <p:spPr>
          <a:xfrm>
            <a:off x="1066800" y="3886200"/>
            <a:ext cx="28956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사용자 편의성과 고객 동선 개선 여부를 직접 검증 가능</a:t>
            </a:r>
            <a:endParaRPr lang="en-US" sz="1200" dirty="0"/>
          </a:p>
        </p:txBody>
      </p:sp>
      <p:sp>
        <p:nvSpPr>
          <p:cNvPr id="32" name="Text 5"/>
          <p:cNvSpPr/>
          <p:nvPr/>
        </p:nvSpPr>
        <p:spPr>
          <a:xfrm>
            <a:off x="1066800" y="4457700"/>
            <a:ext cx="28956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개발 초기 단계에서 잠재적 문제점 발견 및 해결</a:t>
            </a:r>
            <a:endParaRPr lang="en-US" sz="1200" dirty="0"/>
          </a:p>
        </p:txBody>
      </p:sp>
      <p:sp>
        <p:nvSpPr>
          <p:cNvPr id="33" name="Text 6"/>
          <p:cNvSpPr/>
          <p:nvPr/>
        </p:nvSpPr>
        <p:spPr>
          <a:xfrm>
            <a:off x="1066800" y="5029200"/>
            <a:ext cx="331470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디자인 의도와 사용자 흐름을 명확하게 전달</a:t>
            </a:r>
            <a:endParaRPr lang="en-US" sz="1200" dirty="0"/>
          </a:p>
        </p:txBody>
      </p:sp>
      <p:sp>
        <p:nvSpPr>
          <p:cNvPr id="34" name="Text 7"/>
          <p:cNvSpPr/>
          <p:nvPr/>
        </p:nvSpPr>
        <p:spPr>
          <a:xfrm>
            <a:off x="5375910" y="2895600"/>
            <a:ext cx="1668780" cy="304800"/>
          </a:xfrm>
          <a:prstGeom prst="rect">
            <a:avLst/>
          </a:prstGeom>
          <a:noFill/>
          <a:ln/>
        </p:spPr>
        <p:txBody>
          <a:bodyPr wrap="square" lIns="0" tIns="0" rIns="0" bIns="0" rtlCol="0" anchor="t" vert="horz"/>
          <a:lstStyle/>
          <a:p>
            <a:pPr algn="ct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작업 기간 단축</a:t>
            </a:r>
            <a:endParaRPr lang="en-US" sz="1800" dirty="0"/>
          </a:p>
        </p:txBody>
      </p:sp>
      <p:sp>
        <p:nvSpPr>
          <p:cNvPr id="35" name="Text 8"/>
          <p:cNvSpPr/>
          <p:nvPr/>
        </p:nvSpPr>
        <p:spPr>
          <a:xfrm>
            <a:off x="4876800" y="3314700"/>
            <a:ext cx="309753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바이브코딩을 통한 빠른 프로토타입 생성</a:t>
            </a:r>
            <a:endParaRPr lang="en-US" sz="1200" dirty="0"/>
          </a:p>
        </p:txBody>
      </p:sp>
      <p:sp>
        <p:nvSpPr>
          <p:cNvPr id="36" name="Text 9"/>
          <p:cNvSpPr/>
          <p:nvPr/>
        </p:nvSpPr>
        <p:spPr>
          <a:xfrm>
            <a:off x="4876800" y="3657600"/>
            <a:ext cx="28956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PPT 작성보다 훨씬 빠른 아이디어 구체화 속도</a:t>
            </a:r>
            <a:endParaRPr lang="en-US" sz="1200" dirty="0"/>
          </a:p>
        </p:txBody>
      </p:sp>
      <p:sp>
        <p:nvSpPr>
          <p:cNvPr id="37" name="Text 10"/>
          <p:cNvSpPr/>
          <p:nvPr/>
        </p:nvSpPr>
        <p:spPr>
          <a:xfrm>
            <a:off x="4876800" y="4229100"/>
            <a:ext cx="331470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반복적인 수정과 실험을 통한 효율적인 개선</a:t>
            </a:r>
            <a:endParaRPr lang="en-US" sz="1200" dirty="0"/>
          </a:p>
        </p:txBody>
      </p:sp>
      <p:sp>
        <p:nvSpPr>
          <p:cNvPr id="38" name="Text 11"/>
          <p:cNvSpPr/>
          <p:nvPr/>
        </p:nvSpPr>
        <p:spPr>
          <a:xfrm>
            <a:off x="4876800" y="4572000"/>
            <a:ext cx="18973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개발 문서 작성 시간 단축</a:t>
            </a:r>
            <a:endParaRPr lang="en-US" sz="1200" dirty="0"/>
          </a:p>
        </p:txBody>
      </p:sp>
      <p:sp>
        <p:nvSpPr>
          <p:cNvPr id="39" name="Text 12"/>
          <p:cNvSpPr/>
          <p:nvPr/>
        </p:nvSpPr>
        <p:spPr>
          <a:xfrm>
            <a:off x="8934450" y="2895600"/>
            <a:ext cx="2171700" cy="304800"/>
          </a:xfrm>
          <a:prstGeom prst="rect">
            <a:avLst/>
          </a:prstGeom>
          <a:noFill/>
          <a:ln/>
        </p:spPr>
        <p:txBody>
          <a:bodyPr wrap="square" lIns="0" tIns="0" rIns="0" bIns="0" rtlCol="0" anchor="t" vert="horz"/>
          <a:lstStyle/>
          <a:p>
            <a:pPr algn="ctr" indent="0" marL="0">
              <a:lnSpc>
                <a:spcPts val="2400"/>
              </a:lnSpc>
              <a:buNone/>
            </a:pPr>
            <a:r>
              <a:rPr lang="en-US" sz="1800" b="1" dirty="0">
                <a:solidFill>
                  <a:srgbClr val="374151"/>
                </a:solidFill>
                <a:latin typeface="Noto Sans KR" pitchFamily="34" charset="0"/>
                <a:ea typeface="Noto Sans KR" pitchFamily="34" charset="-122"/>
                <a:cs typeface="Noto Sans KR" pitchFamily="34" charset="-120"/>
              </a:rPr>
              <a:t>고객 편의성 극대화</a:t>
            </a:r>
            <a:endParaRPr lang="en-US" sz="1800" dirty="0"/>
          </a:p>
        </p:txBody>
      </p:sp>
      <p:sp>
        <p:nvSpPr>
          <p:cNvPr id="40" name="Text 13"/>
          <p:cNvSpPr/>
          <p:nvPr/>
        </p:nvSpPr>
        <p:spPr>
          <a:xfrm>
            <a:off x="8686800" y="3314700"/>
            <a:ext cx="25831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고객의 실제 편의성과 경험에 초점</a:t>
            </a:r>
            <a:endParaRPr lang="en-US" sz="1200" dirty="0"/>
          </a:p>
        </p:txBody>
      </p:sp>
      <p:sp>
        <p:nvSpPr>
          <p:cNvPr id="41" name="Text 14"/>
          <p:cNvSpPr/>
          <p:nvPr/>
        </p:nvSpPr>
        <p:spPr>
          <a:xfrm>
            <a:off x="8686800" y="3657600"/>
            <a:ext cx="28956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기획자도 코딩 지식 없이 아이디어를 빠르게 구현</a:t>
            </a:r>
            <a:endParaRPr lang="en-US" sz="1200" dirty="0"/>
          </a:p>
        </p:txBody>
      </p:sp>
      <p:sp>
        <p:nvSpPr>
          <p:cNvPr id="42" name="Text 15"/>
          <p:cNvSpPr/>
          <p:nvPr/>
        </p:nvSpPr>
        <p:spPr>
          <a:xfrm>
            <a:off x="8686800" y="4229100"/>
            <a:ext cx="219456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혁신적인 아이디어 도출 촉진</a:t>
            </a:r>
            <a:endParaRPr lang="en-US" sz="1200" dirty="0"/>
          </a:p>
        </p:txBody>
      </p:sp>
      <p:sp>
        <p:nvSpPr>
          <p:cNvPr id="43" name="Text 16"/>
          <p:cNvSpPr/>
          <p:nvPr/>
        </p:nvSpPr>
        <p:spPr>
          <a:xfrm>
            <a:off x="8686800" y="4572000"/>
            <a:ext cx="206883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Noto Sans KR" pitchFamily="34" charset="0"/>
                <a:ea typeface="Noto Sans KR" pitchFamily="34" charset="-122"/>
                <a:cs typeface="Noto Sans KR" pitchFamily="34" charset="-120"/>
              </a:rPr>
              <a:t>의사결정 지연 및 오해 감소</a:t>
            </a:r>
            <a:endParaRPr lang="en-US" sz="1200" dirty="0"/>
          </a:p>
        </p:txBody>
      </p:sp>
      <p:sp>
        <p:nvSpPr>
          <p:cNvPr id="44" name="Text 17"/>
          <p:cNvSpPr/>
          <p:nvPr/>
        </p:nvSpPr>
        <p:spPr>
          <a:xfrm>
            <a:off x="381000" y="6191250"/>
            <a:ext cx="11430000" cy="190500"/>
          </a:xfrm>
          <a:prstGeom prst="rect">
            <a:avLst/>
          </a:prstGeom>
          <a:noFill/>
          <a:ln/>
        </p:spPr>
        <p:txBody>
          <a:bodyPr wrap="square" lIns="0" tIns="0" rIns="0" bIns="0" rtlCol="0" anchor="t" vert="horz"/>
          <a:lstStyle/>
          <a:p>
            <a:pPr algn="r" indent="0" marL="0">
              <a:lnSpc>
                <a:spcPts val="1500"/>
              </a:lnSpc>
              <a:buNone/>
            </a:pPr>
            <a:r>
              <a:rPr lang="en-US" sz="1050" dirty="0">
                <a:solidFill>
                  <a:srgbClr val="6B7280"/>
                </a:solidFill>
                <a:latin typeface="Noto Sans KR" pitchFamily="34" charset="0"/>
                <a:ea typeface="Noto Sans KR" pitchFamily="34" charset="-122"/>
                <a:cs typeface="Noto Sans KR" pitchFamily="34" charset="-120"/>
              </a:rPr>
              <a:t>혁신적 UI/UX 컨설팅 제안서 | 8/9</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181100"/>
            <a:ext cx="5562600" cy="1257300"/>
          </a:xfrm>
          <a:prstGeom prst="rect">
            <a:avLst/>
          </a:prstGeom>
        </p:spPr>
      </p:pic>
      <p:pic>
        <p:nvPicPr>
          <p:cNvPr id="5" name="Image 3" descr="preencoded.png">    </p:cNvPr>
          <p:cNvPicPr>
            <a:picLocks noChangeAspect="1"/>
          </p:cNvPicPr>
          <p:nvPr/>
        </p:nvPicPr>
        <p:blipFill>
          <a:blip r:embed="rId4"/>
          <a:stretch>
            <a:fillRect/>
          </a:stretch>
        </p:blipFill>
        <p:spPr>
          <a:xfrm>
            <a:off x="609600" y="1409700"/>
            <a:ext cx="666750" cy="666750"/>
          </a:xfrm>
          <a:prstGeom prst="rect">
            <a:avLst/>
          </a:prstGeom>
        </p:spPr>
      </p:pic>
      <p:pic>
        <p:nvPicPr>
          <p:cNvPr id="6" name="Image 4" descr="preencoded.png">    </p:cNvPr>
          <p:cNvPicPr>
            <a:picLocks noChangeAspect="1"/>
          </p:cNvPicPr>
          <p:nvPr/>
        </p:nvPicPr>
        <p:blipFill>
          <a:blip r:embed="rId5"/>
          <a:stretch>
            <a:fillRect/>
          </a:stretch>
        </p:blipFill>
        <p:spPr>
          <a:xfrm>
            <a:off x="828675" y="1590675"/>
            <a:ext cx="228600" cy="304800"/>
          </a:xfrm>
          <a:prstGeom prst="rect">
            <a:avLst/>
          </a:prstGeom>
        </p:spPr>
      </p:pic>
      <p:pic>
        <p:nvPicPr>
          <p:cNvPr id="7" name="Image 5" descr="preencoded.png">    </p:cNvPr>
          <p:cNvPicPr>
            <a:picLocks noChangeAspect="1"/>
          </p:cNvPicPr>
          <p:nvPr/>
        </p:nvPicPr>
        <p:blipFill>
          <a:blip r:embed="rId6"/>
          <a:stretch>
            <a:fillRect/>
          </a:stretch>
        </p:blipFill>
        <p:spPr>
          <a:xfrm>
            <a:off x="381000" y="2667000"/>
            <a:ext cx="5562600" cy="1257300"/>
          </a:xfrm>
          <a:prstGeom prst="rect">
            <a:avLst/>
          </a:prstGeom>
        </p:spPr>
      </p:pic>
      <p:pic>
        <p:nvPicPr>
          <p:cNvPr id="8" name="Image 6" descr="preencoded.png">    </p:cNvPr>
          <p:cNvPicPr>
            <a:picLocks noChangeAspect="1"/>
          </p:cNvPicPr>
          <p:nvPr/>
        </p:nvPicPr>
        <p:blipFill>
          <a:blip r:embed="rId7"/>
          <a:stretch>
            <a:fillRect/>
          </a:stretch>
        </p:blipFill>
        <p:spPr>
          <a:xfrm>
            <a:off x="609600" y="2895600"/>
            <a:ext cx="666750" cy="666750"/>
          </a:xfrm>
          <a:prstGeom prst="rect">
            <a:avLst/>
          </a:prstGeom>
        </p:spPr>
      </p:pic>
      <p:pic>
        <p:nvPicPr>
          <p:cNvPr id="9" name="Image 7" descr="preencoded.png">    </p:cNvPr>
          <p:cNvPicPr>
            <a:picLocks noChangeAspect="1"/>
          </p:cNvPicPr>
          <p:nvPr/>
        </p:nvPicPr>
        <p:blipFill>
          <a:blip r:embed="rId8"/>
          <a:stretch>
            <a:fillRect/>
          </a:stretch>
        </p:blipFill>
        <p:spPr>
          <a:xfrm>
            <a:off x="857250" y="3076575"/>
            <a:ext cx="171450" cy="304800"/>
          </a:xfrm>
          <a:prstGeom prst="rect">
            <a:avLst/>
          </a:prstGeom>
        </p:spPr>
      </p:pic>
      <p:pic>
        <p:nvPicPr>
          <p:cNvPr id="10" name="Image 8" descr="preencoded.png">    </p:cNvPr>
          <p:cNvPicPr>
            <a:picLocks noChangeAspect="1"/>
          </p:cNvPicPr>
          <p:nvPr/>
        </p:nvPicPr>
        <p:blipFill>
          <a:blip r:embed="rId9"/>
          <a:stretch>
            <a:fillRect/>
          </a:stretch>
        </p:blipFill>
        <p:spPr>
          <a:xfrm>
            <a:off x="6248400" y="1181100"/>
            <a:ext cx="5562600" cy="2990850"/>
          </a:xfrm>
          <a:prstGeom prst="rect">
            <a:avLst/>
          </a:prstGeom>
        </p:spPr>
      </p:pic>
      <p:pic>
        <p:nvPicPr>
          <p:cNvPr id="11" name="Image 9" descr="preencoded.png">    </p:cNvPr>
          <p:cNvPicPr>
            <a:picLocks noChangeAspect="1"/>
          </p:cNvPicPr>
          <p:nvPr/>
        </p:nvPicPr>
        <p:blipFill>
          <a:blip r:embed="rId10"/>
          <a:stretch>
            <a:fillRect/>
          </a:stretch>
        </p:blipFill>
        <p:spPr>
          <a:xfrm>
            <a:off x="6553200" y="1485900"/>
            <a:ext cx="666750" cy="666750"/>
          </a:xfrm>
          <a:prstGeom prst="rect">
            <a:avLst/>
          </a:prstGeom>
        </p:spPr>
      </p:pic>
      <p:pic>
        <p:nvPicPr>
          <p:cNvPr id="12" name="Image 10" descr="preencoded.png">    </p:cNvPr>
          <p:cNvPicPr>
            <a:picLocks noChangeAspect="1"/>
          </p:cNvPicPr>
          <p:nvPr/>
        </p:nvPicPr>
        <p:blipFill>
          <a:blip r:embed="rId11"/>
          <a:stretch>
            <a:fillRect/>
          </a:stretch>
        </p:blipFill>
        <p:spPr>
          <a:xfrm>
            <a:off x="6705600" y="1647825"/>
            <a:ext cx="361950" cy="342900"/>
          </a:xfrm>
          <a:prstGeom prst="rect">
            <a:avLst/>
          </a:prstGeom>
        </p:spPr>
      </p:pic>
      <p:pic>
        <p:nvPicPr>
          <p:cNvPr id="13" name="Image 11" descr="preencoded.png">    </p:cNvPr>
          <p:cNvPicPr>
            <a:picLocks noChangeAspect="1"/>
          </p:cNvPicPr>
          <p:nvPr/>
        </p:nvPicPr>
        <p:blipFill>
          <a:blip r:embed="rId12"/>
          <a:stretch>
            <a:fillRect/>
          </a:stretch>
        </p:blipFill>
        <p:spPr>
          <a:xfrm>
            <a:off x="6553200" y="241935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6553200" y="280035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6553200" y="3181350"/>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3943350" y="4552950"/>
            <a:ext cx="4305300" cy="495300"/>
          </a:xfrm>
          <a:prstGeom prst="rect">
            <a:avLst/>
          </a:prstGeom>
        </p:spPr>
      </p:pic>
      <p:sp>
        <p:nvSpPr>
          <p:cNvPr id="17"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Nanum Gothic" pitchFamily="34" charset="0"/>
                <a:ea typeface="Nanum Gothic" pitchFamily="34" charset="-122"/>
                <a:cs typeface="Nanum Gothic" pitchFamily="34" charset="-120"/>
              </a:rPr>
              <a:t>결론 및 제안</a:t>
            </a:r>
            <a:endParaRPr lang="en-US" sz="2700" dirty="0"/>
          </a:p>
        </p:txBody>
      </p:sp>
      <p:sp>
        <p:nvSpPr>
          <p:cNvPr id="18" name="Text 1"/>
          <p:cNvSpPr/>
          <p:nvPr/>
        </p:nvSpPr>
        <p:spPr>
          <a:xfrm>
            <a:off x="1428750" y="1409700"/>
            <a:ext cx="428625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Nanum Gothic" pitchFamily="34" charset="0"/>
                <a:ea typeface="Nanum Gothic" pitchFamily="34" charset="-122"/>
                <a:cs typeface="Nanum Gothic" pitchFamily="34" charset="-120"/>
              </a:rPr>
              <a:t>패러다임 전환의 필요성</a:t>
            </a:r>
            <a:endParaRPr lang="en-US" sz="1500" dirty="0"/>
          </a:p>
        </p:txBody>
      </p:sp>
      <p:sp>
        <p:nvSpPr>
          <p:cNvPr id="19" name="Text 2"/>
          <p:cNvSpPr/>
          <p:nvPr/>
        </p:nvSpPr>
        <p:spPr>
          <a:xfrm>
            <a:off x="1428750" y="1752600"/>
            <a:ext cx="4286250" cy="4572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Noto Sans KR" pitchFamily="34" charset="0"/>
                <a:ea typeface="Noto Sans KR" pitchFamily="34" charset="-122"/>
                <a:cs typeface="Noto Sans KR" pitchFamily="34" charset="-120"/>
              </a:rPr>
              <a:t>AI 시대에 발맞춰 UI/UX 컨설팅의 패러다임을 전환할 때입니다. 정적 PPT에서 동적 HTML 프로토타입으로의 전환은 필연적입니다.</a:t>
            </a:r>
            <a:endParaRPr lang="en-US" sz="1200" dirty="0"/>
          </a:p>
        </p:txBody>
      </p:sp>
      <p:sp>
        <p:nvSpPr>
          <p:cNvPr id="20" name="Text 3"/>
          <p:cNvSpPr/>
          <p:nvPr/>
        </p:nvSpPr>
        <p:spPr>
          <a:xfrm>
            <a:off x="1428750" y="2895600"/>
            <a:ext cx="428625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Nanum Gothic" pitchFamily="34" charset="0"/>
                <a:ea typeface="Nanum Gothic" pitchFamily="34" charset="-122"/>
                <a:cs typeface="Nanum Gothic" pitchFamily="34" charset="-120"/>
              </a:rPr>
              <a:t>혁신적 접근 방식</a:t>
            </a:r>
            <a:endParaRPr lang="en-US" sz="1500" dirty="0"/>
          </a:p>
        </p:txBody>
      </p:sp>
      <p:sp>
        <p:nvSpPr>
          <p:cNvPr id="21" name="Text 4"/>
          <p:cNvSpPr/>
          <p:nvPr/>
        </p:nvSpPr>
        <p:spPr>
          <a:xfrm>
            <a:off x="1428750" y="3238500"/>
            <a:ext cx="4286250" cy="4572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Noto Sans KR" pitchFamily="34" charset="0"/>
                <a:ea typeface="Noto Sans KR" pitchFamily="34" charset="-122"/>
                <a:cs typeface="Noto Sans KR" pitchFamily="34" charset="-120"/>
              </a:rPr>
              <a:t>바이브 코딩과 AI 프로토타이핑을 활용한 새로운 컨설팅 방식은 사용자 편의성을 극대화하고, 프로젝트의 완성도를 높입니다.</a:t>
            </a:r>
            <a:endParaRPr lang="en-US" sz="1200" dirty="0"/>
          </a:p>
        </p:txBody>
      </p:sp>
      <p:sp>
        <p:nvSpPr>
          <p:cNvPr id="22" name="Text 5"/>
          <p:cNvSpPr/>
          <p:nvPr/>
        </p:nvSpPr>
        <p:spPr>
          <a:xfrm>
            <a:off x="7372350" y="1666875"/>
            <a:ext cx="165735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Nanum Gothic" pitchFamily="34" charset="0"/>
                <a:ea typeface="Nanum Gothic" pitchFamily="34" charset="-122"/>
                <a:cs typeface="Nanum Gothic" pitchFamily="34" charset="-120"/>
              </a:rPr>
              <a:t>파트너십 제안</a:t>
            </a:r>
            <a:endParaRPr lang="en-US" sz="1800" dirty="0"/>
          </a:p>
        </p:txBody>
      </p:sp>
      <p:sp>
        <p:nvSpPr>
          <p:cNvPr id="23" name="Text 6"/>
          <p:cNvSpPr/>
          <p:nvPr/>
        </p:nvSpPr>
        <p:spPr>
          <a:xfrm>
            <a:off x="6819900" y="2381250"/>
            <a:ext cx="420624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새로운 시대의 UI/UX 컨설팅을 함께 만들어갈 파트너십</a:t>
            </a:r>
            <a:endParaRPr lang="en-US" sz="1200" dirty="0"/>
          </a:p>
        </p:txBody>
      </p:sp>
      <p:sp>
        <p:nvSpPr>
          <p:cNvPr id="24" name="Text 7"/>
          <p:cNvSpPr/>
          <p:nvPr/>
        </p:nvSpPr>
        <p:spPr>
          <a:xfrm>
            <a:off x="6819900" y="2762250"/>
            <a:ext cx="318897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고객 중심의 설계로 사용성 및 편의성 향상</a:t>
            </a:r>
            <a:endParaRPr lang="en-US" sz="1200" dirty="0"/>
          </a:p>
        </p:txBody>
      </p:sp>
      <p:sp>
        <p:nvSpPr>
          <p:cNvPr id="25" name="Text 8"/>
          <p:cNvSpPr/>
          <p:nvPr/>
        </p:nvSpPr>
        <p:spPr>
          <a:xfrm>
            <a:off x="6819900" y="3143250"/>
            <a:ext cx="32689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효율적인 커뮤니케이션과 빠른 피드백 루프</a:t>
            </a:r>
            <a:endParaRPr lang="en-US" sz="1200" dirty="0"/>
          </a:p>
        </p:txBody>
      </p:sp>
      <p:sp>
        <p:nvSpPr>
          <p:cNvPr id="26" name="Text 9"/>
          <p:cNvSpPr/>
          <p:nvPr/>
        </p:nvSpPr>
        <p:spPr>
          <a:xfrm>
            <a:off x="6553200" y="3600450"/>
            <a:ext cx="4953000" cy="266700"/>
          </a:xfrm>
          <a:prstGeom prst="rect">
            <a:avLst/>
          </a:prstGeom>
          <a:noFill/>
          <a:ln/>
        </p:spPr>
        <p:txBody>
          <a:bodyPr wrap="square" lIns="0" tIns="0" rIns="0" bIns="0" rtlCol="0" anchor="t" vert="horz"/>
          <a:lstStyle/>
          <a:p>
            <a:pPr algn="ct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함께 성장하는 파트너십</a:t>
            </a:r>
            <a:endParaRPr lang="en-US" sz="1500" dirty="0"/>
          </a:p>
        </p:txBody>
      </p:sp>
      <p:sp>
        <p:nvSpPr>
          <p:cNvPr id="27" name="Text 10"/>
          <p:cNvSpPr/>
          <p:nvPr/>
        </p:nvSpPr>
        <p:spPr>
          <a:xfrm>
            <a:off x="3878580" y="4667250"/>
            <a:ext cx="4434840" cy="266700"/>
          </a:xfrm>
          <a:prstGeom prst="rect">
            <a:avLst/>
          </a:prstGeom>
          <a:noFill/>
          <a:ln/>
        </p:spPr>
        <p:txBody>
          <a:bodyPr wrap="square" lIns="0" tIns="0" rIns="0" bIns="0" rtlCol="0" anchor="t" vert="horz"/>
          <a:lstStyle/>
          <a:p>
            <a:pPr algn="ct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혁신적 UI/UX 컨설팅으로의 전환을 시작하세요</a:t>
            </a:r>
            <a:endParaRPr lang="en-US" sz="1500" dirty="0"/>
          </a:p>
        </p:txBody>
      </p:sp>
      <p:sp>
        <p:nvSpPr>
          <p:cNvPr id="28" name="Text 11"/>
          <p:cNvSpPr/>
          <p:nvPr/>
        </p:nvSpPr>
        <p:spPr>
          <a:xfrm>
            <a:off x="9896475" y="6515100"/>
            <a:ext cx="2297430"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Noto Sans KR" pitchFamily="34" charset="0"/>
                <a:ea typeface="Noto Sans KR" pitchFamily="34" charset="-122"/>
                <a:cs typeface="Noto Sans KR" pitchFamily="34" charset="-120"/>
              </a:rPr>
              <a:t>혁신적 UI/UX 컨설팅 제안서 | 9/9</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2025-12-08T08:38:07Z</dcterms:created>
  <dcterms:modified xsi:type="dcterms:W3CDTF">2025-12-08T08:38:07Z</dcterms:modified>
</cp:coreProperties>
</file>